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256" r:id="rId2"/>
    <p:sldId id="319" r:id="rId3"/>
    <p:sldId id="362" r:id="rId4"/>
    <p:sldId id="361" r:id="rId5"/>
    <p:sldId id="364" r:id="rId6"/>
    <p:sldId id="365" r:id="rId7"/>
    <p:sldId id="366" r:id="rId8"/>
    <p:sldId id="368" r:id="rId9"/>
    <p:sldId id="369" r:id="rId10"/>
    <p:sldId id="371" r:id="rId11"/>
    <p:sldId id="372" r:id="rId12"/>
    <p:sldId id="373" r:id="rId13"/>
    <p:sldId id="374" r:id="rId14"/>
    <p:sldId id="367" r:id="rId15"/>
    <p:sldId id="370" r:id="rId16"/>
    <p:sldId id="376" r:id="rId17"/>
    <p:sldId id="377" r:id="rId18"/>
    <p:sldId id="378" r:id="rId19"/>
    <p:sldId id="379" r:id="rId20"/>
    <p:sldId id="380" r:id="rId21"/>
    <p:sldId id="384" r:id="rId22"/>
    <p:sldId id="385" r:id="rId23"/>
    <p:sldId id="381" r:id="rId24"/>
    <p:sldId id="382" r:id="rId25"/>
    <p:sldId id="383" r:id="rId26"/>
    <p:sldId id="26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7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6056" autoAdjust="0"/>
  </p:normalViewPr>
  <p:slideViewPr>
    <p:cSldViewPr snapToGrid="0">
      <p:cViewPr varScale="1">
        <p:scale>
          <a:sx n="107" d="100"/>
          <a:sy n="107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81D7-F947-4A2A-A7C5-DD6C9DD69799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6A695-CA41-4F4A-B206-B5558F9389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3697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6A695-CA41-4F4A-B206-B5558F9389E3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687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hyperlink" Target="http://www.boost.org/doc/libs/1_40_0/libs/test/doc/html/index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hyperlink" Target="https://ravesli.com/urok-26-otladka-programm-stepping-i-breakpoints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160140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724" y="4747827"/>
            <a:ext cx="9785235" cy="1543239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старший преподаватель </a:t>
            </a:r>
            <a:r>
              <a:rPr lang="ru-RU" sz="2400" smtClean="0">
                <a:latin typeface="Arial" panose="020B0604020202020204" pitchFamily="34" charset="0"/>
                <a:cs typeface="Arial" panose="020B0604020202020204" pitchFamily="34" charset="0"/>
              </a:rPr>
              <a:t>кафедры </a:t>
            </a:r>
            <a:r>
              <a:rPr lang="ru-RU" sz="2400" smtClean="0">
                <a:latin typeface="Arial" panose="020B0604020202020204" pitchFamily="34" charset="0"/>
                <a:cs typeface="Arial" panose="020B0604020202020204" pitchFamily="34" charset="0"/>
              </a:rPr>
              <a:t>ИКТ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Лобанов Алексей Владимирович, ассистент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Крашенинников Роман Сергеевич, ассистент кафедры ИКТ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1960" y="2703547"/>
            <a:ext cx="10508080" cy="758409"/>
          </a:xfrm>
          <a:prstGeom prst="rect">
            <a:avLst/>
          </a:prstGeom>
          <a:noFill/>
        </p:spPr>
        <p:txBody>
          <a:bodyPr wrap="square" lIns="65274" tIns="32637" rIns="65274" bIns="32637" rtlCol="0">
            <a:spAutoFit/>
          </a:bodyPr>
          <a:lstStyle/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</a:t>
            </a:r>
            <a:endParaRPr lang="ru-RU" sz="4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Приемочное тестирование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675992" y="124171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solidFill>
                  <a:srgbClr val="222222"/>
                </a:solidFill>
              </a:rPr>
              <a:t>Формальный </a:t>
            </a:r>
            <a:r>
              <a:rPr lang="ru-RU" dirty="0">
                <a:solidFill>
                  <a:srgbClr val="222222"/>
                </a:solidFill>
              </a:rPr>
              <a:t>процесс тестирования, который проверяет соответствие системы требованиям и проводится с целью:</a:t>
            </a:r>
            <a:r>
              <a:rPr lang="ru-RU" dirty="0"/>
              <a:t/>
            </a:r>
            <a:br>
              <a:rPr lang="ru-RU" dirty="0"/>
            </a:br>
            <a:r>
              <a:rPr lang="ru-RU" dirty="0">
                <a:solidFill>
                  <a:srgbClr val="222222"/>
                </a:solidFill>
              </a:rPr>
              <a:t>• определения удовлетворяет ли система приемочным критериям;</a:t>
            </a:r>
            <a:r>
              <a:rPr lang="ru-RU" dirty="0"/>
              <a:t/>
            </a:r>
            <a:br>
              <a:rPr lang="ru-RU" dirty="0"/>
            </a:br>
            <a:r>
              <a:rPr lang="ru-RU" dirty="0">
                <a:solidFill>
                  <a:srgbClr val="222222"/>
                </a:solidFill>
              </a:rPr>
              <a:t>• вынесения решения заказчиком или другим уполномоченным лицом принимается приложение или нет.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75992" y="3309322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i="1" dirty="0"/>
              <a:t>Результатом приемочного тестирования может стать:</a:t>
            </a:r>
            <a:endParaRPr lang="ru-RU" dirty="0"/>
          </a:p>
          <a:p>
            <a:r>
              <a:rPr lang="ru-RU" dirty="0"/>
              <a:t>• Отправка проекта на доработку.</a:t>
            </a:r>
          </a:p>
          <a:p>
            <a:r>
              <a:rPr lang="ru-RU" dirty="0"/>
              <a:t>• Принятие его заказчиком, в качестве выполненной задачи</a:t>
            </a:r>
            <a:r>
              <a:rPr lang="ru-RU" dirty="0" smtClean="0"/>
              <a:t>.</a:t>
            </a:r>
            <a:endParaRPr lang="ru-RU" b="1" dirty="0" smtClean="0"/>
          </a:p>
          <a:p>
            <a:r>
              <a:rPr lang="ru-RU" b="1" dirty="0" smtClean="0"/>
              <a:t>Фаза </a:t>
            </a:r>
            <a:r>
              <a:rPr lang="ru-RU" b="1" dirty="0"/>
              <a:t>приемочного тестирования</a:t>
            </a:r>
            <a:r>
              <a:rPr lang="ru-RU" dirty="0"/>
              <a:t> длится до тех пор, пока заказчик не выносит решение об отправлении приложения на доработку или выдаче приложения.</a:t>
            </a:r>
            <a:endParaRPr lang="ru-RU" dirty="0" smtClean="0"/>
          </a:p>
          <a:p>
            <a:r>
              <a:rPr lang="ru-RU" dirty="0" smtClean="0"/>
              <a:t>Это </a:t>
            </a:r>
            <a:r>
              <a:rPr lang="ru-RU" dirty="0"/>
              <a:t>финальный этап тестирования продукта перед его релизом. При этом, он не является сверх тщательным, всеохватывающим и полным – тестируется, в основном, только основной функционал.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524" y="1644805"/>
            <a:ext cx="4539592" cy="332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6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Классификация тестирования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93417" y="1100571"/>
            <a:ext cx="1138020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222222"/>
                </a:solidFill>
              </a:rPr>
              <a:t>Функциональные виды </a:t>
            </a:r>
            <a:r>
              <a:rPr lang="ru-RU" b="1" dirty="0" smtClean="0">
                <a:solidFill>
                  <a:srgbClr val="222222"/>
                </a:solidFill>
              </a:rPr>
              <a:t>тестирования</a:t>
            </a:r>
            <a:endParaRPr lang="ru-RU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Функциональное тестирование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Тестирование </a:t>
            </a:r>
            <a:r>
              <a:rPr lang="ru-RU" dirty="0">
                <a:solidFill>
                  <a:srgbClr val="222222"/>
                </a:solidFill>
              </a:rPr>
              <a:t>пользовательского </a:t>
            </a:r>
            <a:r>
              <a:rPr lang="ru-RU" dirty="0" smtClean="0">
                <a:solidFill>
                  <a:srgbClr val="222222"/>
                </a:solidFill>
              </a:rPr>
              <a:t>интерфейса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Тестирование безопасности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Тестирование взаимодействия</a:t>
            </a:r>
          </a:p>
          <a:p>
            <a:r>
              <a:rPr lang="ru-RU" b="1" dirty="0" smtClean="0">
                <a:solidFill>
                  <a:srgbClr val="222222"/>
                </a:solidFill>
              </a:rPr>
              <a:t>Нефункциональные </a:t>
            </a:r>
            <a:r>
              <a:rPr lang="ru-RU" b="1" dirty="0">
                <a:solidFill>
                  <a:srgbClr val="222222"/>
                </a:solidFill>
              </a:rPr>
              <a:t>виды </a:t>
            </a:r>
            <a:r>
              <a:rPr lang="ru-RU" b="1" dirty="0" smtClean="0">
                <a:solidFill>
                  <a:srgbClr val="222222"/>
                </a:solidFill>
              </a:rPr>
              <a:t>тестирования</a:t>
            </a:r>
            <a:endParaRPr lang="ru-RU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Все </a:t>
            </a:r>
            <a:r>
              <a:rPr lang="ru-RU" dirty="0">
                <a:solidFill>
                  <a:srgbClr val="222222"/>
                </a:solidFill>
              </a:rPr>
              <a:t>виды тестирования </a:t>
            </a:r>
            <a:r>
              <a:rPr lang="ru-RU" dirty="0" smtClean="0">
                <a:solidFill>
                  <a:srgbClr val="222222"/>
                </a:solidFill>
              </a:rPr>
              <a:t>производительности:</a:t>
            </a:r>
            <a:endParaRPr lang="ru-RU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нагрузочное тестирование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стрессовое тестирование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тестирование </a:t>
            </a:r>
            <a:r>
              <a:rPr lang="ru-RU" dirty="0">
                <a:solidFill>
                  <a:srgbClr val="222222"/>
                </a:solidFill>
              </a:rPr>
              <a:t>стабильности или </a:t>
            </a:r>
            <a:r>
              <a:rPr lang="ru-RU" dirty="0" smtClean="0">
                <a:solidFill>
                  <a:srgbClr val="222222"/>
                </a:solidFill>
              </a:rPr>
              <a:t>надежности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объемное тестирование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Тестирование установки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Тестирование </a:t>
            </a:r>
            <a:r>
              <a:rPr lang="ru-RU" dirty="0">
                <a:solidFill>
                  <a:srgbClr val="222222"/>
                </a:solidFill>
              </a:rPr>
              <a:t>удобства </a:t>
            </a:r>
            <a:r>
              <a:rPr lang="ru-RU" dirty="0" smtClean="0">
                <a:solidFill>
                  <a:srgbClr val="222222"/>
                </a:solidFill>
              </a:rPr>
              <a:t>пользования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Тестирование </a:t>
            </a:r>
            <a:r>
              <a:rPr lang="ru-RU" dirty="0">
                <a:solidFill>
                  <a:srgbClr val="222222"/>
                </a:solidFill>
              </a:rPr>
              <a:t>на отказ и </a:t>
            </a:r>
            <a:r>
              <a:rPr lang="ru-RU" dirty="0" smtClean="0">
                <a:solidFill>
                  <a:srgbClr val="222222"/>
                </a:solidFill>
              </a:rPr>
              <a:t>восстановление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Конфигурационное тестирование</a:t>
            </a:r>
          </a:p>
          <a:p>
            <a:r>
              <a:rPr lang="ru-RU" b="1" dirty="0" smtClean="0">
                <a:solidFill>
                  <a:srgbClr val="222222"/>
                </a:solidFill>
              </a:rPr>
              <a:t>Связанные </a:t>
            </a:r>
            <a:r>
              <a:rPr lang="ru-RU" b="1" dirty="0">
                <a:solidFill>
                  <a:srgbClr val="222222"/>
                </a:solidFill>
              </a:rPr>
              <a:t>с изменениями виды </a:t>
            </a:r>
            <a:r>
              <a:rPr lang="ru-RU" b="1" dirty="0" smtClean="0">
                <a:solidFill>
                  <a:srgbClr val="222222"/>
                </a:solidFill>
              </a:rPr>
              <a:t>тестирования</a:t>
            </a:r>
            <a:endParaRPr lang="ru-RU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Дымовое тестирование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Регрессионное тестирование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Повторное тестирование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Тестирование сборки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Санитарное </a:t>
            </a:r>
            <a:r>
              <a:rPr lang="ru-RU" dirty="0">
                <a:solidFill>
                  <a:srgbClr val="222222"/>
                </a:solidFill>
              </a:rPr>
              <a:t>тестирование или проверка </a:t>
            </a:r>
            <a:r>
              <a:rPr lang="ru-RU" dirty="0" smtClean="0">
                <a:solidFill>
                  <a:srgbClr val="222222"/>
                </a:solidFill>
              </a:rPr>
              <a:t>согласованности/исправности</a:t>
            </a:r>
          </a:p>
        </p:txBody>
      </p:sp>
      <p:pic>
        <p:nvPicPr>
          <p:cNvPr id="11" name="Picture 2" descr="https://habrastorage.org/web/81e/adf/f97/81eadff97dea490695fac4d23174bef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720" y="1910281"/>
            <a:ext cx="4204386" cy="315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04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Принципы тестирования.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68111" y="1715542"/>
            <a:ext cx="811250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rgbClr val="222222"/>
                </a:solidFill>
              </a:rPr>
              <a:t>Принцип 1</a:t>
            </a:r>
            <a:r>
              <a:rPr lang="ru-RU" dirty="0">
                <a:solidFill>
                  <a:srgbClr val="222222"/>
                </a:solidFill>
              </a:rPr>
              <a:t> – Тестирование демонстрирует наличие </a:t>
            </a:r>
            <a:r>
              <a:rPr lang="ru-RU" dirty="0" smtClean="0">
                <a:solidFill>
                  <a:srgbClr val="222222"/>
                </a:solidFill>
              </a:rPr>
              <a:t>дефектов</a:t>
            </a:r>
            <a:endParaRPr lang="ru-RU" dirty="0">
              <a:solidFill>
                <a:srgbClr val="222222"/>
              </a:solidFill>
            </a:endParaRPr>
          </a:p>
          <a:p>
            <a:pPr algn="just"/>
            <a:r>
              <a:rPr lang="ru-RU" b="1" dirty="0">
                <a:solidFill>
                  <a:srgbClr val="222222"/>
                </a:solidFill>
              </a:rPr>
              <a:t>Принцип 2 </a:t>
            </a:r>
            <a:r>
              <a:rPr lang="ru-RU" dirty="0">
                <a:solidFill>
                  <a:srgbClr val="222222"/>
                </a:solidFill>
              </a:rPr>
              <a:t>– Исчерпывающее тестирование </a:t>
            </a:r>
            <a:r>
              <a:rPr lang="ru-RU" dirty="0" smtClean="0">
                <a:solidFill>
                  <a:srgbClr val="222222"/>
                </a:solidFill>
              </a:rPr>
              <a:t>недостижимо</a:t>
            </a:r>
            <a:endParaRPr lang="ru-RU" dirty="0"/>
          </a:p>
          <a:p>
            <a:pPr algn="just"/>
            <a:r>
              <a:rPr lang="ru-RU" b="1" dirty="0">
                <a:solidFill>
                  <a:srgbClr val="222222"/>
                </a:solidFill>
              </a:rPr>
              <a:t>Принцип 3 </a:t>
            </a:r>
            <a:r>
              <a:rPr lang="ru-RU" dirty="0">
                <a:solidFill>
                  <a:srgbClr val="222222"/>
                </a:solidFill>
              </a:rPr>
              <a:t>– Раннее тестирование (Чтобы найти дефекты как можно раньше, активности по тестированию должны быть начаты как можно раньше</a:t>
            </a:r>
            <a:r>
              <a:rPr lang="ru-RU" dirty="0" smtClean="0">
                <a:solidFill>
                  <a:srgbClr val="222222"/>
                </a:solidFill>
              </a:rPr>
              <a:t>)</a:t>
            </a:r>
            <a:endParaRPr lang="ru-RU" dirty="0"/>
          </a:p>
          <a:p>
            <a:pPr algn="just"/>
            <a:r>
              <a:rPr lang="ru-RU" b="1" dirty="0">
                <a:solidFill>
                  <a:srgbClr val="222222"/>
                </a:solidFill>
              </a:rPr>
              <a:t>Принцип 4</a:t>
            </a:r>
            <a:r>
              <a:rPr lang="ru-RU" dirty="0">
                <a:solidFill>
                  <a:srgbClr val="222222"/>
                </a:solidFill>
              </a:rPr>
              <a:t> – Скопление дефектов (Усилия тестирования должны быть сосредоточены пропорционально ожидаемой, а позже реальной плотности дефектов по модулям</a:t>
            </a:r>
            <a:r>
              <a:rPr lang="ru-RU" dirty="0" smtClean="0">
                <a:solidFill>
                  <a:srgbClr val="222222"/>
                </a:solidFill>
              </a:rPr>
              <a:t>.)</a:t>
            </a:r>
            <a:endParaRPr lang="ru-RU" dirty="0"/>
          </a:p>
          <a:p>
            <a:pPr algn="just"/>
            <a:r>
              <a:rPr lang="ru-RU" b="1" dirty="0">
                <a:solidFill>
                  <a:srgbClr val="222222"/>
                </a:solidFill>
              </a:rPr>
              <a:t>Принцип 5</a:t>
            </a:r>
            <a:r>
              <a:rPr lang="ru-RU" dirty="0">
                <a:solidFill>
                  <a:srgbClr val="222222"/>
                </a:solidFill>
              </a:rPr>
              <a:t> – Парадокс пестицида (Если одни и те же тесты будут прогоняться много раз, в конечном счете этот набор тестовых сценариев больше не будет находить новых дефектов</a:t>
            </a:r>
            <a:r>
              <a:rPr lang="ru-RU" dirty="0" smtClean="0">
                <a:solidFill>
                  <a:srgbClr val="222222"/>
                </a:solidFill>
              </a:rPr>
              <a:t>.)</a:t>
            </a:r>
            <a:endParaRPr lang="ru-RU" dirty="0"/>
          </a:p>
          <a:p>
            <a:pPr algn="just"/>
            <a:r>
              <a:rPr lang="ru-RU" b="1" dirty="0">
                <a:solidFill>
                  <a:srgbClr val="222222"/>
                </a:solidFill>
              </a:rPr>
              <a:t>Принцип 6</a:t>
            </a:r>
            <a:r>
              <a:rPr lang="ru-RU" dirty="0">
                <a:solidFill>
                  <a:srgbClr val="222222"/>
                </a:solidFill>
              </a:rPr>
              <a:t> – Тестирование зависит от контекста (Например, программное обеспечение, в котором критически важна безопасность, тестируется иначе, чем сайт электронной коммерции</a:t>
            </a:r>
            <a:r>
              <a:rPr lang="ru-RU" dirty="0" smtClean="0">
                <a:solidFill>
                  <a:srgbClr val="222222"/>
                </a:solidFill>
              </a:rPr>
              <a:t>.)</a:t>
            </a:r>
            <a:endParaRPr lang="ru-RU" dirty="0"/>
          </a:p>
          <a:p>
            <a:pPr algn="just"/>
            <a:r>
              <a:rPr lang="ru-RU" b="1" dirty="0">
                <a:solidFill>
                  <a:srgbClr val="222222"/>
                </a:solidFill>
              </a:rPr>
              <a:t>Принцип 7</a:t>
            </a:r>
            <a:r>
              <a:rPr lang="ru-RU" dirty="0">
                <a:solidFill>
                  <a:srgbClr val="222222"/>
                </a:solidFill>
              </a:rPr>
              <a:t> – Заблуждение об отсутствии ошибок (Обнаружение и исправление дефектов не помогут, если созданная система не подходит пользователю и не удовлетворяет его ожиданиям и потребностям.)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135" y="2024266"/>
            <a:ext cx="2855113" cy="36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4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Тесты не нужны?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93418" y="1406816"/>
            <a:ext cx="685764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222222"/>
                </a:solidFill>
              </a:rPr>
              <a:t>Не нужно писать тесты, если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</a:rPr>
              <a:t>Вы делаете простой сайт-визитку из 5 статических </a:t>
            </a:r>
            <a:r>
              <a:rPr lang="ru-RU" dirty="0" err="1">
                <a:solidFill>
                  <a:srgbClr val="222222"/>
                </a:solidFill>
              </a:rPr>
              <a:t>html</a:t>
            </a:r>
            <a:r>
              <a:rPr lang="ru-RU" dirty="0">
                <a:solidFill>
                  <a:srgbClr val="222222"/>
                </a:solidFill>
              </a:rPr>
              <a:t>-страниц и с одной формой отправки письма. На этом заказчик, скорее всего, успокоится, ничего большего ему не нужно. Здесь нет никакой особенной логики, быстрее просто все проверить «руками»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</a:rPr>
              <a:t>Вы занимаетесь рекламным сайтом/простыми </a:t>
            </a:r>
            <a:r>
              <a:rPr lang="ru-RU" dirty="0" err="1">
                <a:solidFill>
                  <a:srgbClr val="222222"/>
                </a:solidFill>
              </a:rPr>
              <a:t>флеш</a:t>
            </a:r>
            <a:r>
              <a:rPr lang="ru-RU" dirty="0">
                <a:solidFill>
                  <a:srgbClr val="222222"/>
                </a:solidFill>
              </a:rPr>
              <a:t>-играми или баннерами – сложная верстка/анимация или большой объем статики. Никакой логики нет, только представление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</a:rPr>
              <a:t>Вы делаете проект для выставки. Срок – от двух недель до месяца, ваша система – комбинация железа и софта, в начале проекта не до конца известно, что именно должно получиться в конце. Софт будет работать 1-2 дня на выставке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</a:rPr>
              <a:t>Вы всегда пишете код без ошибок, обладаете идеальной памятью и даром предвидения. Ваш код настолько крут, что изменяет себя сам, вслед за требованиями клиента. Иногда код объясняет клиенту, что его требования —  не нужно реализовывать</a:t>
            </a:r>
          </a:p>
        </p:txBody>
      </p:sp>
      <p:pic>
        <p:nvPicPr>
          <p:cNvPr id="10" name="Picture 2" descr="Automated GUI testing: пошаговая инструкция | DO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878" y="2140956"/>
            <a:ext cx="4211370" cy="351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83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Модульное тестирование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437778"/>
            <a:ext cx="110958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solidFill>
                  <a:srgbClr val="222222"/>
                </a:solidFill>
              </a:rPr>
              <a:t>Компонентное </a:t>
            </a:r>
            <a:r>
              <a:rPr lang="ru-RU" dirty="0">
                <a:solidFill>
                  <a:srgbClr val="222222"/>
                </a:solidFill>
              </a:rPr>
              <a:t>(модульное) тестирование проверяет функциональность и ищет дефекты в частях приложения, которые доступны и могут быть протестированы по-отдельности (модули программ, объекты, классы, функции и т.д</a:t>
            </a:r>
            <a:r>
              <a:rPr lang="ru-RU" dirty="0" smtClean="0">
                <a:solidFill>
                  <a:srgbClr val="222222"/>
                </a:solidFill>
              </a:rPr>
              <a:t>.).</a:t>
            </a:r>
            <a:endParaRPr lang="ru-RU" dirty="0"/>
          </a:p>
        </p:txBody>
      </p:sp>
      <p:pic>
        <p:nvPicPr>
          <p:cNvPr id="9" name="Picture 2" descr="Evolution of unit tests in Android - ProAndroidDe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151" y="2540647"/>
            <a:ext cx="5435097" cy="305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93417" y="2361108"/>
            <a:ext cx="540535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Один из наиболее эффективных подходов к компонентному (модульному) тестированию - это подготовка автоматизированных тестов до начала основного кодирования (разработки) программного обеспечения. Это называется разработка от тестирования (</a:t>
            </a:r>
            <a:r>
              <a:rPr lang="ru-RU" dirty="0" err="1"/>
              <a:t>test-driven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) или подход тестирования вначале (</a:t>
            </a:r>
            <a:r>
              <a:rPr lang="ru-RU" dirty="0" err="1"/>
              <a:t>test</a:t>
            </a:r>
            <a:r>
              <a:rPr lang="ru-RU" dirty="0"/>
              <a:t> </a:t>
            </a:r>
            <a:r>
              <a:rPr lang="ru-RU" dirty="0" err="1"/>
              <a:t>first</a:t>
            </a:r>
            <a:r>
              <a:rPr lang="ru-RU" dirty="0"/>
              <a:t> </a:t>
            </a:r>
            <a:r>
              <a:rPr lang="ru-RU" dirty="0" err="1"/>
              <a:t>approach</a:t>
            </a:r>
            <a:r>
              <a:rPr lang="ru-RU" dirty="0"/>
              <a:t>). При этом подходе создаются и интегрируются небольшие куски кода, напротив которых запускаются тесты, написанные до начала кодирования. Разработка ведется до тех пор пока все тесты не будут успешно пройдены.</a:t>
            </a:r>
          </a:p>
        </p:txBody>
      </p:sp>
    </p:spTree>
    <p:extLst>
      <p:ext uri="{BB962C8B-B14F-4D97-AF65-F5344CB8AC3E}">
        <p14:creationId xmlns:p14="http://schemas.microsoft.com/office/powerpoint/2010/main" val="364706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2856000" y="3429000"/>
            <a:ext cx="64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rot="16200000">
            <a:off x="2856001" y="3429000"/>
            <a:ext cx="64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96000" y="0"/>
            <a:ext cx="201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Высокая связность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9441255" y="3244334"/>
            <a:ext cx="209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Высокая сложность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4212536" y="6488669"/>
            <a:ext cx="1883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Низкая связность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656004" y="3244334"/>
            <a:ext cx="196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Низкая сложность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4539997" y="1466661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dirty="0" smtClean="0"/>
              <a:t>1</a:t>
            </a:r>
            <a:endParaRPr lang="ru-RU" sz="6600" dirty="0"/>
          </a:p>
        </p:txBody>
      </p:sp>
      <p:sp>
        <p:nvSpPr>
          <p:cNvPr id="17" name="TextBox 16"/>
          <p:cNvSpPr txBox="1"/>
          <p:nvPr/>
        </p:nvSpPr>
        <p:spPr>
          <a:xfrm>
            <a:off x="4542843" y="4404837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dirty="0" smtClean="0"/>
              <a:t>3</a:t>
            </a:r>
            <a:endParaRPr lang="ru-RU" sz="6600" dirty="0"/>
          </a:p>
        </p:txBody>
      </p:sp>
      <p:sp>
        <p:nvSpPr>
          <p:cNvPr id="18" name="TextBox 17"/>
          <p:cNvSpPr txBox="1"/>
          <p:nvPr/>
        </p:nvSpPr>
        <p:spPr>
          <a:xfrm>
            <a:off x="7192653" y="1466661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dirty="0" smtClean="0"/>
              <a:t>2</a:t>
            </a:r>
            <a:endParaRPr lang="ru-RU" sz="6600" dirty="0"/>
          </a:p>
        </p:txBody>
      </p:sp>
      <p:sp>
        <p:nvSpPr>
          <p:cNvPr id="19" name="TextBox 18"/>
          <p:cNvSpPr txBox="1"/>
          <p:nvPr/>
        </p:nvSpPr>
        <p:spPr>
          <a:xfrm>
            <a:off x="7195490" y="4404837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dirty="0" smtClean="0"/>
              <a:t>4</a:t>
            </a:r>
            <a:endParaRPr lang="ru-RU" sz="6600" dirty="0"/>
          </a:p>
        </p:txBody>
      </p:sp>
      <p:sp>
        <p:nvSpPr>
          <p:cNvPr id="20" name="TextBox 19"/>
          <p:cNvSpPr txBox="1"/>
          <p:nvPr/>
        </p:nvSpPr>
        <p:spPr>
          <a:xfrm>
            <a:off x="3143568" y="789001"/>
            <a:ext cx="2014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Высокая связность</a:t>
            </a:r>
          </a:p>
          <a:p>
            <a:r>
              <a:rPr lang="ru-RU" dirty="0" smtClean="0"/>
              <a:t>Низкая сложность</a:t>
            </a:r>
          </a:p>
          <a:p>
            <a:r>
              <a:rPr lang="ru-RU" b="1" dirty="0" smtClean="0"/>
              <a:t>Тесты нужны</a:t>
            </a:r>
            <a:endParaRPr lang="ru-RU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143568" y="5261649"/>
            <a:ext cx="2014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Низкая связность</a:t>
            </a:r>
          </a:p>
          <a:p>
            <a:r>
              <a:rPr lang="ru-RU" dirty="0" smtClean="0"/>
              <a:t>Низкая сложность</a:t>
            </a:r>
          </a:p>
          <a:p>
            <a:r>
              <a:rPr lang="ru-RU" b="1" dirty="0" smtClean="0"/>
              <a:t>Тесты не нужны</a:t>
            </a:r>
            <a:endParaRPr lang="ru-RU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192652" y="5261649"/>
            <a:ext cx="20947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Низкая связность</a:t>
            </a:r>
          </a:p>
          <a:p>
            <a:r>
              <a:rPr lang="ru-RU" dirty="0" smtClean="0"/>
              <a:t>Высокая сложность</a:t>
            </a:r>
          </a:p>
          <a:p>
            <a:r>
              <a:rPr lang="ru-RU" b="1" dirty="0" smtClean="0"/>
              <a:t>Тесты нужны</a:t>
            </a:r>
            <a:endParaRPr lang="ru-RU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192653" y="808457"/>
            <a:ext cx="20947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Высокая связность</a:t>
            </a:r>
          </a:p>
          <a:p>
            <a:r>
              <a:rPr lang="ru-RU" dirty="0" smtClean="0"/>
              <a:t>Высокая сложность</a:t>
            </a:r>
          </a:p>
          <a:p>
            <a:r>
              <a:rPr lang="ru-RU" b="1" dirty="0" smtClean="0"/>
              <a:t>Тесты не нужны</a:t>
            </a:r>
            <a:endParaRPr lang="ru-RU" b="1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0" y="0"/>
            <a:ext cx="36840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+mj-lt"/>
              </a:rPr>
              <a:t>Что покрывать тестами.</a:t>
            </a:r>
            <a:endParaRPr lang="ru-RU" sz="2800" b="1" dirty="0">
              <a:latin typeface="+mj-lt"/>
            </a:endParaRPr>
          </a:p>
        </p:txBody>
      </p:sp>
      <p:pic>
        <p:nvPicPr>
          <p:cNvPr id="25" name="Picture 2" descr="https://www.meme-arsenal.com/memes/8034d94cf87b7f92c21bf1325cf37e4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393" y="812133"/>
            <a:ext cx="2640594" cy="170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69" y="4313691"/>
            <a:ext cx="2063295" cy="2042662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26" y="708982"/>
            <a:ext cx="2199580" cy="2045609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653" y="4308499"/>
            <a:ext cx="2173943" cy="20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3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Свойства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тестов.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493417" y="1509562"/>
            <a:ext cx="10992589" cy="4524315"/>
            <a:chOff x="443620" y="1370638"/>
            <a:chExt cx="9798794" cy="4524315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443620" y="1370638"/>
              <a:ext cx="7052650" cy="4524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/>
                <a:t>Одно из наиболее важных отличий интеграционного теста от юнит-теста в том, что юнит-тест имеет полный контроль над всеми внешними зависимостями. Это позволяет достичь того, что отдельно взятый юнит-тест обладает следующими свойствами</a:t>
              </a:r>
              <a:r>
                <a:rPr lang="ru-RU" dirty="0" smtClean="0"/>
                <a:t>:</a:t>
              </a:r>
              <a:endParaRPr lang="ru-RU" dirty="0"/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ru-RU" b="1" dirty="0"/>
                <a:t>повторяем</a:t>
              </a:r>
              <a:r>
                <a:rPr lang="ru-RU" dirty="0"/>
                <a:t> — в результате запуска тест на выходе всегда выдает одно и то же значение (всегда приводит систему в одно и то же состояние);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ru-RU" b="1" dirty="0"/>
                <a:t>стабилен</a:t>
              </a:r>
              <a:r>
                <a:rPr lang="ru-RU" dirty="0"/>
                <a:t> — в какое бы время дня и ночи тест бы не запускался, он либо всегда проходит, либо всегда не проходит;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ru-RU" b="1" dirty="0"/>
                <a:t>изолирован</a:t>
              </a:r>
              <a:r>
                <a:rPr lang="ru-RU" dirty="0"/>
                <a:t> — порядок запуска всех имеющихся юнит-тестов, а также действия, выполняемые внутри тестов, никак не влияют на результат выполнения отдельно взятого юнит-теста.</a:t>
              </a:r>
            </a:p>
            <a:p>
              <a:pPr algn="just"/>
              <a:endParaRPr lang="ru-RU" dirty="0"/>
            </a:p>
            <a:p>
              <a:pPr algn="just"/>
              <a:r>
                <a:rPr lang="ru-RU" dirty="0"/>
                <a:t>Все это приводит к тому, что запуск множества юнит-тестов, обладающих описанными свойствами, можно автоматизировать и осуществлять, по сути, нажатием одной кнопки.</a:t>
              </a:r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8617" y="1429628"/>
              <a:ext cx="2283797" cy="4406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604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Типы и структура </a:t>
            </a:r>
            <a:r>
              <a:rPr lang="ru-RU" sz="3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тестов.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1" name="Группа 10"/>
          <p:cNvGrpSpPr/>
          <p:nvPr/>
        </p:nvGrpSpPr>
        <p:grpSpPr>
          <a:xfrm>
            <a:off x="505412" y="1437778"/>
            <a:ext cx="11083836" cy="4801314"/>
            <a:chOff x="168999" y="889844"/>
            <a:chExt cx="11083836" cy="4801314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168999" y="889844"/>
              <a:ext cx="7960301" cy="480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 smtClean="0"/>
                <a:t>Глобально </a:t>
              </a:r>
              <a:r>
                <a:rPr lang="ru-RU" dirty="0"/>
                <a:t>модульные тесты можно условно поделить на две группы: тесты состояния (</a:t>
              </a:r>
              <a:r>
                <a:rPr lang="ru-RU" dirty="0" err="1"/>
                <a:t>state</a:t>
              </a:r>
              <a:r>
                <a:rPr lang="ru-RU" dirty="0"/>
                <a:t> </a:t>
              </a:r>
              <a:r>
                <a:rPr lang="ru-RU" dirty="0" err="1"/>
                <a:t>based</a:t>
              </a:r>
              <a:r>
                <a:rPr lang="ru-RU" dirty="0"/>
                <a:t>) и тесты взаимодействия (</a:t>
              </a:r>
              <a:r>
                <a:rPr lang="ru-RU" dirty="0" err="1"/>
                <a:t>interaction</a:t>
              </a:r>
              <a:r>
                <a:rPr lang="ru-RU" dirty="0"/>
                <a:t> </a:t>
              </a:r>
              <a:r>
                <a:rPr lang="ru-RU" dirty="0" err="1"/>
                <a:t>tests</a:t>
              </a:r>
              <a:r>
                <a:rPr lang="ru-RU" dirty="0" smtClean="0"/>
                <a:t>).</a:t>
              </a:r>
              <a:endParaRPr lang="ru-R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/>
                <a:t>Тесты состояния — тесты, проверяющие что вызываемый метод объекта отработал корректно, проверяя состояние тестируемого объекта после вызова метода</a:t>
              </a:r>
              <a:r>
                <a:rPr lang="ru-RU" dirty="0" smtClean="0"/>
                <a:t>.</a:t>
              </a:r>
              <a:endParaRPr lang="ru-R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/>
                <a:t>Тесты взаимодействия — это тесты, в которых тестируемый объект производит манипуляции с другими объектами. Применяются, когда требуется удостовериться, что тестируемый объект корректно взаимодействует с другими объектами</a:t>
              </a:r>
              <a:r>
                <a:rPr lang="ru-RU" dirty="0" smtClean="0"/>
                <a:t>.</a:t>
              </a:r>
              <a:endParaRPr lang="en-US" dirty="0" smtClean="0"/>
            </a:p>
            <a:p>
              <a:endParaRPr lang="en-US" dirty="0"/>
            </a:p>
            <a:p>
              <a:r>
                <a:rPr lang="ru-RU" dirty="0"/>
                <a:t>Чтобы упростить </a:t>
              </a:r>
              <a:r>
                <a:rPr lang="ru-RU" dirty="0" smtClean="0"/>
                <a:t>работу</a:t>
              </a:r>
              <a:r>
                <a:rPr lang="en-US" dirty="0" smtClean="0"/>
                <a:t> c </a:t>
              </a:r>
              <a:r>
                <a:rPr lang="ru-RU" dirty="0" smtClean="0"/>
                <a:t>модульными тестами, </a:t>
              </a:r>
              <a:r>
                <a:rPr lang="ru-RU" dirty="0"/>
                <a:t>структуру юнит-теста можно формировать из трех частей</a:t>
              </a:r>
              <a:r>
                <a:rPr lang="ru-RU" dirty="0" smtClean="0"/>
                <a:t>:</a:t>
              </a:r>
              <a:endParaRPr lang="ru-R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 smtClean="0"/>
                <a:t>часть </a:t>
              </a:r>
              <a:r>
                <a:rPr lang="ru-RU" b="1" dirty="0" err="1"/>
                <a:t>Arrange</a:t>
              </a:r>
              <a:r>
                <a:rPr lang="ru-RU" dirty="0"/>
                <a:t> — здесь производится создание и инициализация требуемых для проведения теста объектов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 smtClean="0"/>
                <a:t>часть </a:t>
              </a:r>
              <a:r>
                <a:rPr lang="ru-RU" b="1" dirty="0" err="1"/>
                <a:t>Act</a:t>
              </a:r>
              <a:r>
                <a:rPr lang="ru-RU" dirty="0"/>
                <a:t> — собственно проведение тестируемого действия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 smtClean="0"/>
                <a:t>часть </a:t>
              </a:r>
              <a:r>
                <a:rPr lang="ru-RU" b="1" dirty="0" err="1"/>
                <a:t>Assert</a:t>
              </a:r>
              <a:r>
                <a:rPr lang="ru-RU" dirty="0"/>
                <a:t> — здесь производится сравнение полученного результата с </a:t>
              </a:r>
              <a:r>
                <a:rPr lang="ru-RU" dirty="0" smtClean="0"/>
                <a:t>эталонным</a:t>
              </a:r>
              <a:endParaRPr lang="ru-RU" dirty="0"/>
            </a:p>
          </p:txBody>
        </p:sp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8014" y="1084491"/>
              <a:ext cx="2974821" cy="4603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56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Свойства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тестов.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493417" y="1437778"/>
            <a:ext cx="11095831" cy="4810125"/>
            <a:chOff x="440601" y="1235640"/>
            <a:chExt cx="11095831" cy="4810125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440601" y="1378546"/>
              <a:ext cx="6096000" cy="45243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/>
              <a:r>
                <a:rPr lang="ru-RU" b="1" dirty="0">
                  <a:solidFill>
                    <a:srgbClr val="222222"/>
                  </a:solidFill>
                </a:rPr>
                <a:t>Тестируйте одну вещь за один раз</a:t>
              </a:r>
            </a:p>
            <a:p>
              <a:pPr algn="just"/>
              <a:r>
                <a:rPr lang="ru-RU" b="1" dirty="0">
                  <a:solidFill>
                    <a:srgbClr val="222222"/>
                  </a:solidFill>
                </a:rPr>
                <a:t>Каждый тест должен проверять только одну вещь.</a:t>
              </a:r>
              <a:r>
                <a:rPr lang="ru-RU" dirty="0">
                  <a:solidFill>
                    <a:srgbClr val="222222"/>
                  </a:solidFill>
                </a:rPr>
                <a:t> Если процесс слишком сложен (например, покупка в интернет магазине), разделите его на несколько частей и протестируйте их отдельно.</a:t>
              </a:r>
              <a:r>
                <a:rPr lang="ru-RU" dirty="0"/>
                <a:t/>
              </a:r>
              <a:br>
                <a:rPr lang="ru-RU" dirty="0"/>
              </a:br>
              <a:r>
                <a:rPr lang="ru-RU" dirty="0">
                  <a:solidFill>
                    <a:srgbClr val="222222"/>
                  </a:solidFill>
                </a:rPr>
                <a:t>Если вы не будете придерживаться этого правила, ваши тесты станут нечитаемыми, и вскоре вам окажется очень сложно их поддерживать</a:t>
              </a:r>
              <a:r>
                <a:rPr lang="ru-RU" dirty="0" smtClean="0">
                  <a:solidFill>
                    <a:srgbClr val="222222"/>
                  </a:solidFill>
                </a:rPr>
                <a:t>.</a:t>
              </a:r>
            </a:p>
            <a:p>
              <a:pPr algn="just"/>
              <a:r>
                <a:rPr lang="ru-RU" b="1" dirty="0"/>
                <a:t>Борьба с зависимостями</a:t>
              </a:r>
            </a:p>
            <a:p>
              <a:pPr algn="just"/>
              <a:r>
                <a:rPr lang="ru-RU" dirty="0"/>
                <a:t>Часть кода который мы тестируем может зависеть от других модулей системы, тестирование которых противоречит правилу тестирование одной вещи, а так же вызывает серьезные затруднения связанные с тем что код от которого мы зависим может </a:t>
              </a:r>
              <a:r>
                <a:rPr lang="ru-RU" dirty="0" err="1"/>
                <a:t>зависить</a:t>
              </a:r>
              <a:r>
                <a:rPr lang="ru-RU" dirty="0"/>
                <a:t> в свою очередь от другого кода. Для борьбы с зависимостями используются заглушки, или </a:t>
              </a:r>
              <a:r>
                <a:rPr lang="ru-RU" dirty="0" err="1"/>
                <a:t>фейки</a:t>
              </a:r>
              <a:r>
                <a:rPr lang="ru-RU" dirty="0" smtClean="0"/>
                <a:t>.</a:t>
              </a:r>
              <a:endParaRPr lang="ru-RU" dirty="0"/>
            </a:p>
          </p:txBody>
        </p:sp>
        <p:pic>
          <p:nvPicPr>
            <p:cNvPr id="13" name="Picture 2" descr="https://www.meme-arsenal.com/memes/51df42a1614e1aa09695de32e1baf4b1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932" y="1235640"/>
              <a:ext cx="4762500" cy="481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440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Написание тестируемого кода.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493417" y="1446143"/>
            <a:ext cx="11095831" cy="4932441"/>
            <a:chOff x="449655" y="1463623"/>
            <a:chExt cx="11095831" cy="4932441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449655" y="1464645"/>
              <a:ext cx="6096000" cy="480131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/>
              <a:r>
                <a:rPr lang="ru-RU" dirty="0" smtClean="0">
                  <a:solidFill>
                    <a:srgbClr val="222222"/>
                  </a:solidFill>
                </a:rPr>
                <a:t>Несколько принципов</a:t>
              </a:r>
              <a:r>
                <a:rPr lang="ru-RU" dirty="0">
                  <a:solidFill>
                    <a:srgbClr val="222222"/>
                  </a:solidFill>
                </a:rPr>
                <a:t>, которые помогают писать тестируемый </a:t>
              </a:r>
              <a:r>
                <a:rPr lang="ru-RU" dirty="0" smtClean="0">
                  <a:solidFill>
                    <a:srgbClr val="222222"/>
                  </a:solidFill>
                </a:rPr>
                <a:t>код:</a:t>
              </a:r>
            </a:p>
            <a:p>
              <a:pPr algn="just"/>
              <a:endParaRPr lang="ru-RU" dirty="0"/>
            </a:p>
            <a:p>
              <a:pPr algn="just"/>
              <a:r>
                <a:rPr lang="ru-RU" dirty="0" smtClean="0"/>
                <a:t>	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ru-RU" dirty="0"/>
                <a:t>Передавать аргументы и возвращаемые значения </a:t>
              </a:r>
              <a:r>
                <a:rPr lang="ru-RU" dirty="0" smtClean="0"/>
                <a:t>явно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ru-RU" dirty="0"/>
                <a:t>Передавать зависимости </a:t>
              </a:r>
              <a:r>
                <a:rPr lang="ru-RU" dirty="0" smtClean="0"/>
                <a:t>явно</a:t>
              </a:r>
              <a:endParaRPr lang="ru-RU" dirty="0" smtClean="0">
                <a:solidFill>
                  <a:srgbClr val="222222"/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ru-RU" dirty="0" smtClean="0">
                  <a:solidFill>
                    <a:srgbClr val="222222"/>
                  </a:solidFill>
                </a:rPr>
                <a:t>Мыслите </a:t>
              </a:r>
              <a:r>
                <a:rPr lang="ru-RU" dirty="0">
                  <a:solidFill>
                    <a:srgbClr val="222222"/>
                  </a:solidFill>
                </a:rPr>
                <a:t>интерфейсами, а не классами, тогда вы всегда сможете легко подменять настоящие реализации подделками в тестовом коде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ru-RU" dirty="0">
                  <a:solidFill>
                    <a:srgbClr val="222222"/>
                  </a:solidFill>
                </a:rPr>
                <a:t>Избегайте прямого </a:t>
              </a:r>
              <a:r>
                <a:rPr lang="ru-RU" dirty="0" err="1">
                  <a:solidFill>
                    <a:srgbClr val="222222"/>
                  </a:solidFill>
                </a:rPr>
                <a:t>инстанцирования</a:t>
              </a:r>
              <a:r>
                <a:rPr lang="ru-RU" dirty="0">
                  <a:solidFill>
                    <a:srgbClr val="222222"/>
                  </a:solidFill>
                </a:rPr>
                <a:t> объектов внутри методов с логикой. Используйте фабрики или </a:t>
              </a:r>
              <a:r>
                <a:rPr lang="ru-RU" i="1" dirty="0" err="1">
                  <a:solidFill>
                    <a:srgbClr val="222222"/>
                  </a:solidFill>
                </a:rPr>
                <a:t>dependency</a:t>
              </a:r>
              <a:r>
                <a:rPr lang="ru-RU" i="1" dirty="0">
                  <a:solidFill>
                    <a:srgbClr val="222222"/>
                  </a:solidFill>
                </a:rPr>
                <a:t> </a:t>
              </a:r>
              <a:r>
                <a:rPr lang="ru-RU" i="1" dirty="0" err="1">
                  <a:solidFill>
                    <a:srgbClr val="222222"/>
                  </a:solidFill>
                </a:rPr>
                <a:t>injection</a:t>
              </a:r>
              <a:r>
                <a:rPr lang="ru-RU" dirty="0">
                  <a:solidFill>
                    <a:srgbClr val="222222"/>
                  </a:solidFill>
                </a:rPr>
                <a:t>. В этом случае использование IOC-контейнера в проекте может сильно упростить вам работу.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ru-RU" dirty="0">
                  <a:solidFill>
                    <a:srgbClr val="222222"/>
                  </a:solidFill>
                </a:rPr>
                <a:t>Избегайте прямого вызова статических методов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ru-RU" dirty="0">
                  <a:solidFill>
                    <a:srgbClr val="222222"/>
                  </a:solidFill>
                </a:rPr>
                <a:t>Избегайте конструкторов, которые содержат логику: вам сложно будет это протестировать.</a:t>
              </a:r>
              <a:endParaRPr lang="ru-RU" b="0" i="0" dirty="0">
                <a:solidFill>
                  <a:srgbClr val="222222"/>
                </a:solidFill>
                <a:effectLst/>
              </a:endParaRPr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0704" y="1463623"/>
              <a:ext cx="4274782" cy="49324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63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96226" y="5403649"/>
            <a:ext cx="1913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</a:rPr>
              <a:t>КОНЧЕНО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21719" y="948721"/>
            <a:ext cx="106802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rgbClr val="222222"/>
                </a:solidFill>
              </a:rPr>
              <a:t>Даже если вы никогда в жизни не думали, что занимаетесь тестированием, вы это делаете. Вы собираете свое приложение, нажимаете кнопку и проверяете, соответствует ли полученный результат вашим ожиданиям.</a:t>
            </a:r>
            <a:endParaRPr lang="ru-RU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123" y="2606431"/>
            <a:ext cx="4523856" cy="325717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20" y="2606953"/>
            <a:ext cx="5588907" cy="325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Тест, это тоже код.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493417" y="1173592"/>
            <a:ext cx="11095831" cy="5355312"/>
            <a:chOff x="208229" y="662746"/>
            <a:chExt cx="11095831" cy="5355312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208229" y="662746"/>
              <a:ext cx="6911430" cy="53553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 smtClean="0">
                  <a:solidFill>
                    <a:srgbClr val="222222"/>
                  </a:solidFill>
                </a:rPr>
                <a:t>Не </a:t>
              </a:r>
              <a:r>
                <a:rPr lang="ru-RU" dirty="0">
                  <a:solidFill>
                    <a:srgbClr val="222222"/>
                  </a:solidFill>
                </a:rPr>
                <a:t>относитесь к своим тестам как к второсортному коду</a:t>
              </a:r>
              <a:r>
                <a:rPr lang="ru-RU" dirty="0" smtClean="0">
                  <a:solidFill>
                    <a:srgbClr val="222222"/>
                  </a:solidFill>
                </a:rPr>
                <a:t>.</a:t>
              </a:r>
              <a:r>
                <a:rPr lang="ru-RU" dirty="0">
                  <a:solidFill>
                    <a:srgbClr val="222222"/>
                  </a:solidFill>
                </a:rPr>
                <a:t> </a:t>
              </a:r>
              <a:r>
                <a:rPr lang="ru-RU" b="1" dirty="0">
                  <a:solidFill>
                    <a:srgbClr val="222222"/>
                  </a:solidFill>
                </a:rPr>
                <a:t>Это не верно. Тесты – </a:t>
              </a:r>
              <a:r>
                <a:rPr lang="ru-RU" b="1" dirty="0" smtClean="0">
                  <a:solidFill>
                    <a:srgbClr val="222222"/>
                  </a:solidFill>
                </a:rPr>
                <a:t>такой же </a:t>
              </a:r>
              <a:r>
                <a:rPr lang="ru-RU" b="1" dirty="0">
                  <a:solidFill>
                    <a:srgbClr val="222222"/>
                  </a:solidFill>
                </a:rPr>
                <a:t>код.</a:t>
              </a:r>
              <a:r>
                <a:rPr lang="ru-RU" dirty="0">
                  <a:solidFill>
                    <a:srgbClr val="222222"/>
                  </a:solidFill>
                </a:rPr>
                <a:t> Разница только в том, что у тестов другая цель – обеспечить качество вашего приложения. Все принципы, </a:t>
              </a:r>
              <a:r>
                <a:rPr lang="ru-RU" dirty="0" smtClean="0">
                  <a:solidFill>
                    <a:srgbClr val="222222"/>
                  </a:solidFill>
                </a:rPr>
                <a:t>применимые </a:t>
              </a:r>
              <a:r>
                <a:rPr lang="ru-RU" dirty="0">
                  <a:solidFill>
                    <a:srgbClr val="222222"/>
                  </a:solidFill>
                </a:rPr>
                <a:t>в разработке </a:t>
              </a:r>
              <a:r>
                <a:rPr lang="ru-RU" dirty="0" err="1">
                  <a:solidFill>
                    <a:srgbClr val="222222"/>
                  </a:solidFill>
                </a:rPr>
                <a:t>продакшн</a:t>
              </a:r>
              <a:r>
                <a:rPr lang="ru-RU" dirty="0">
                  <a:solidFill>
                    <a:srgbClr val="222222"/>
                  </a:solidFill>
                </a:rPr>
                <a:t>-кода могут и должны применяться при написании тестов</a:t>
              </a:r>
              <a:r>
                <a:rPr lang="ru-RU" dirty="0" smtClean="0">
                  <a:solidFill>
                    <a:srgbClr val="222222"/>
                  </a:solidFill>
                </a:rPr>
                <a:t>.</a:t>
              </a:r>
            </a:p>
            <a:p>
              <a:pPr algn="just"/>
              <a:r>
                <a:rPr lang="ru-RU" dirty="0" smtClean="0">
                  <a:solidFill>
                    <a:srgbClr val="222222"/>
                  </a:solidFill>
                </a:rPr>
                <a:t>Есть </a:t>
              </a:r>
              <a:r>
                <a:rPr lang="ru-RU" dirty="0">
                  <a:solidFill>
                    <a:srgbClr val="222222"/>
                  </a:solidFill>
                </a:rPr>
                <a:t>всего три причины, почему тест перестал </a:t>
              </a:r>
              <a:r>
                <a:rPr lang="ru-RU" dirty="0" smtClean="0">
                  <a:solidFill>
                    <a:srgbClr val="222222"/>
                  </a:solidFill>
                </a:rPr>
                <a:t>проходить</a:t>
              </a:r>
              <a:endParaRPr lang="ru-RU" dirty="0" smtClean="0"/>
            </a:p>
            <a:p>
              <a:pPr marL="342900" indent="-342900" algn="just">
                <a:buFont typeface="+mj-lt"/>
                <a:buAutoNum type="arabicPeriod"/>
              </a:pPr>
              <a:r>
                <a:rPr lang="ru-RU" dirty="0" smtClean="0">
                  <a:solidFill>
                    <a:srgbClr val="222222"/>
                  </a:solidFill>
                </a:rPr>
                <a:t>Ошибка </a:t>
              </a:r>
              <a:r>
                <a:rPr lang="ru-RU" dirty="0">
                  <a:solidFill>
                    <a:srgbClr val="222222"/>
                  </a:solidFill>
                </a:rPr>
                <a:t>в </a:t>
              </a:r>
              <a:r>
                <a:rPr lang="ru-RU" dirty="0" err="1">
                  <a:solidFill>
                    <a:srgbClr val="222222"/>
                  </a:solidFill>
                </a:rPr>
                <a:t>продакшн</a:t>
              </a:r>
              <a:r>
                <a:rPr lang="ru-RU" dirty="0">
                  <a:solidFill>
                    <a:srgbClr val="222222"/>
                  </a:solidFill>
                </a:rPr>
                <a:t>-коде: это баг, его нужно завести в баг-</a:t>
              </a:r>
              <a:r>
                <a:rPr lang="ru-RU" dirty="0" err="1">
                  <a:solidFill>
                    <a:srgbClr val="222222"/>
                  </a:solidFill>
                </a:rPr>
                <a:t>трекере</a:t>
              </a:r>
              <a:r>
                <a:rPr lang="ru-RU" dirty="0">
                  <a:solidFill>
                    <a:srgbClr val="222222"/>
                  </a:solidFill>
                </a:rPr>
                <a:t> и </a:t>
              </a:r>
              <a:r>
                <a:rPr lang="ru-RU" dirty="0" smtClean="0">
                  <a:solidFill>
                    <a:srgbClr val="222222"/>
                  </a:solidFill>
                </a:rPr>
                <a:t>починить.</a:t>
              </a:r>
            </a:p>
            <a:p>
              <a:pPr marL="342900" indent="-342900" algn="just">
                <a:buFont typeface="+mj-lt"/>
                <a:buAutoNum type="arabicPeriod"/>
              </a:pPr>
              <a:r>
                <a:rPr lang="ru-RU" dirty="0" smtClean="0">
                  <a:solidFill>
                    <a:srgbClr val="222222"/>
                  </a:solidFill>
                </a:rPr>
                <a:t>Баг </a:t>
              </a:r>
              <a:r>
                <a:rPr lang="ru-RU" dirty="0">
                  <a:solidFill>
                    <a:srgbClr val="222222"/>
                  </a:solidFill>
                </a:rPr>
                <a:t>в тесте: видимо, </a:t>
              </a:r>
              <a:r>
                <a:rPr lang="ru-RU" dirty="0" err="1">
                  <a:solidFill>
                    <a:srgbClr val="222222"/>
                  </a:solidFill>
                </a:rPr>
                <a:t>продакшн</a:t>
              </a:r>
              <a:r>
                <a:rPr lang="ru-RU" dirty="0">
                  <a:solidFill>
                    <a:srgbClr val="222222"/>
                  </a:solidFill>
                </a:rPr>
                <a:t>-код изменился, а тест написан с ошибкой (например, тестирует слишком много или не то, что было нужно). Возможно, что раньше он проходил ошибочно. Разберитесь и почините </a:t>
              </a:r>
              <a:r>
                <a:rPr lang="ru-RU" dirty="0" smtClean="0">
                  <a:solidFill>
                    <a:srgbClr val="222222"/>
                  </a:solidFill>
                </a:rPr>
                <a:t>тест.</a:t>
              </a:r>
            </a:p>
            <a:p>
              <a:pPr marL="342900" indent="-342900" algn="just">
                <a:buFont typeface="+mj-lt"/>
                <a:buAutoNum type="arabicPeriod"/>
              </a:pPr>
              <a:r>
                <a:rPr lang="ru-RU" dirty="0" smtClean="0">
                  <a:solidFill>
                    <a:srgbClr val="222222"/>
                  </a:solidFill>
                </a:rPr>
                <a:t>Смена </a:t>
              </a:r>
              <a:r>
                <a:rPr lang="ru-RU" dirty="0">
                  <a:solidFill>
                    <a:srgbClr val="222222"/>
                  </a:solidFill>
                </a:rPr>
                <a:t>требований. Если требования изменились слишком сильно – тест должен упасть. Это правильно и нормально. Вам нужно разобраться с новыми требованиями и исправить тест. Или удалить, если он больше не актуален</a:t>
              </a:r>
              <a:r>
                <a:rPr lang="ru-RU" dirty="0" smtClean="0">
                  <a:solidFill>
                    <a:srgbClr val="222222"/>
                  </a:solidFill>
                </a:rPr>
                <a:t>.</a:t>
              </a:r>
              <a:r>
                <a:rPr lang="ru-RU" dirty="0"/>
                <a:t/>
              </a:r>
              <a:br>
                <a:rPr lang="ru-RU" dirty="0"/>
              </a:br>
              <a:r>
                <a:rPr lang="ru-RU" dirty="0">
                  <a:solidFill>
                    <a:srgbClr val="222222"/>
                  </a:solidFill>
                </a:rPr>
                <a:t>Уделяйте внимание поддержке ваших тестов, чините их вовремя, удаляйте дубликаты, выделяйте базовые классы и развивайте API тестов.</a:t>
              </a:r>
              <a:endParaRPr lang="ru-RU" dirty="0"/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1036" y="1392255"/>
              <a:ext cx="4113024" cy="3637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327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Разделение команд и запросов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493417" y="1447165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Методы, возвращающие некоторый результат и не изменяющие состояние системы, называют </a:t>
            </a:r>
            <a:r>
              <a:rPr lang="ru-RU" b="1" dirty="0" err="1"/>
              <a:t>Query</a:t>
            </a:r>
            <a:r>
              <a:rPr lang="ru-RU" dirty="0"/>
              <a:t> (далее — запрос). Хорошим примером является метод который возвращает значение и не имеет побочных эффектов.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Существует также другая категория методов — </a:t>
            </a:r>
            <a:r>
              <a:rPr lang="ru-RU" b="1" dirty="0" err="1"/>
              <a:t>Command</a:t>
            </a:r>
            <a:r>
              <a:rPr lang="ru-RU" b="1" dirty="0"/>
              <a:t> </a:t>
            </a:r>
            <a:r>
              <a:rPr lang="ru-RU" dirty="0"/>
              <a:t>(далее — команда). Это когда метод выполняет некоторые действия, которые изменяют состояние системы, но мы не ожидаем от него никакого возвращаемого значения.</a:t>
            </a:r>
          </a:p>
          <a:p>
            <a:r>
              <a:rPr lang="ru-RU" dirty="0"/>
              <a:t>Хорошей практикой является разделение методов объекта на две категории. Такая практика называется принципом разделения команд и запросов к данным (</a:t>
            </a:r>
            <a:r>
              <a:rPr lang="en-US" dirty="0"/>
              <a:t>Command Query separation </a:t>
            </a:r>
            <a:r>
              <a:rPr lang="ru-RU" dirty="0"/>
              <a:t>или </a:t>
            </a:r>
            <a:r>
              <a:rPr lang="en-US" dirty="0"/>
              <a:t>command-query responsibility segregation, CQRS), </a:t>
            </a:r>
            <a:r>
              <a:rPr lang="ru-RU" dirty="0"/>
              <a:t>описанная Бертраном Мейером (</a:t>
            </a:r>
            <a:r>
              <a:rPr lang="en-US" dirty="0"/>
              <a:t>Bertrand Meyer) </a:t>
            </a:r>
            <a:r>
              <a:rPr lang="ru-RU" dirty="0"/>
              <a:t>в его книге “</a:t>
            </a:r>
            <a:r>
              <a:rPr lang="en-US" dirty="0"/>
              <a:t>Object Oriented Software Construction”.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0" y="2000250"/>
            <a:ext cx="4762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1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Объекты в тестах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493417" y="1447165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Разумеется при написании тестов мы должны тестировать только один объект, но как быть, если он зависит от других? Для этого следует использовать один из следующих вари</a:t>
            </a:r>
            <a:r>
              <a:rPr lang="ru-RU" dirty="0"/>
              <a:t>а</a:t>
            </a:r>
            <a:r>
              <a:rPr lang="ru-RU" dirty="0" smtClean="0"/>
              <a:t>нтов</a:t>
            </a:r>
            <a:r>
              <a:rPr lang="en-US" dirty="0" smtClean="0"/>
              <a:t>:</a:t>
            </a:r>
          </a:p>
          <a:p>
            <a:r>
              <a:rPr lang="en-US" b="1" dirty="0" smtClean="0"/>
              <a:t>FAKE </a:t>
            </a:r>
            <a:r>
              <a:rPr lang="ru-RU" b="1" dirty="0" smtClean="0"/>
              <a:t>объекты</a:t>
            </a:r>
            <a:r>
              <a:rPr lang="ru-RU" dirty="0" smtClean="0"/>
              <a:t> – имитации, объекты имеющие рабочие реализации но не такие как у настоящих рабочих объектов, подменяя их на гарантированно стабильный, простой и рабочий, не использующий внешние зависимости, используется для исключения внешних подключений.</a:t>
            </a:r>
          </a:p>
          <a:p>
            <a:r>
              <a:rPr lang="en-US" b="1" dirty="0" smtClean="0"/>
              <a:t>STUB </a:t>
            </a:r>
            <a:r>
              <a:rPr lang="ru-RU" b="1" dirty="0" smtClean="0"/>
              <a:t>объекты</a:t>
            </a:r>
            <a:r>
              <a:rPr lang="ru-RU" dirty="0" smtClean="0"/>
              <a:t> – заглушки, объект содержащий предопределенные данные и использующий их для ответа на вызов во время тестов, используется для исключения сторонних эффектов и гарантированно известных ответов.</a:t>
            </a:r>
          </a:p>
          <a:p>
            <a:r>
              <a:rPr lang="en-US" b="1" dirty="0" smtClean="0"/>
              <a:t>MOCK </a:t>
            </a:r>
            <a:r>
              <a:rPr lang="ru-RU" b="1" dirty="0" smtClean="0"/>
              <a:t>объекты </a:t>
            </a:r>
            <a:r>
              <a:rPr lang="ru-RU" dirty="0" smtClean="0"/>
              <a:t>– подставной, объект регистрирующий получаемые вызовы, используется для проверки что все ожидаемые действия с объектом были вызваны.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0" y="2000250"/>
            <a:ext cx="4762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3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Принципы написания тестов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493417" y="1295219"/>
            <a:ext cx="11095831" cy="5632311"/>
            <a:chOff x="117695" y="523220"/>
            <a:chExt cx="11095831" cy="5632311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117695" y="523220"/>
              <a:ext cx="8607061" cy="56323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 smtClean="0"/>
                <a:t>Простые принципы которых следует придерживаться при создании тестов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 smtClean="0"/>
                <a:t>Тесты </a:t>
              </a:r>
              <a:r>
                <a:rPr lang="ru-RU" dirty="0"/>
                <a:t>должны быть маленькими и быстрыми.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/>
                <a:t>Тесты должны быть автоматическими.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/>
                <a:t>Тесты не должны зависеть друг от друга и от порядка их следования.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 smtClean="0"/>
                <a:t>Нашли </a:t>
              </a:r>
              <a:r>
                <a:rPr lang="ru-RU" dirty="0"/>
                <a:t>ошибку – хороший повод для написания теста, воспроизводящую её.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/>
                <a:t>Структура тестов должна повторять иерархию проекта.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/>
                <a:t>Для каждого вашего класса заводите отдельный тестовый класс.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/>
                <a:t>Отделяйте тесты от основного проекта.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/>
                <a:t>Имейте единую систему для именования тестов (к примеру, для класса </a:t>
              </a:r>
              <a:r>
                <a:rPr lang="ru-RU" dirty="0" err="1"/>
                <a:t>MyClass</a:t>
              </a:r>
              <a:r>
                <a:rPr lang="ru-RU" dirty="0"/>
                <a:t> тестирующий класс будет носить имя </a:t>
              </a:r>
              <a:r>
                <a:rPr lang="ru-RU" dirty="0" err="1"/>
                <a:t>MyClassTest</a:t>
              </a:r>
              <a:r>
                <a:rPr lang="ru-RU" dirty="0"/>
                <a:t>, а все его методы иметь вид </a:t>
              </a:r>
              <a:r>
                <a:rPr lang="ru-RU" dirty="0" err="1"/>
                <a:t>testЧтоТестируем</a:t>
              </a:r>
              <a:r>
                <a:rPr lang="ru-RU" dirty="0" smtClean="0"/>
                <a:t>()).</a:t>
              </a:r>
            </a:p>
            <a:p>
              <a:r>
                <a:rPr lang="ru-RU" b="1" dirty="0">
                  <a:solidFill>
                    <a:srgbClr val="333333"/>
                  </a:solidFill>
                  <a:latin typeface="Open Sans"/>
                </a:rPr>
                <a:t>Для </a:t>
              </a:r>
              <a:r>
                <a:rPr lang="en-US" b="1" dirty="0">
                  <a:solidFill>
                    <a:srgbClr val="333333"/>
                  </a:solidFill>
                  <a:latin typeface="Open Sans"/>
                </a:rPr>
                <a:t>C++</a:t>
              </a:r>
              <a:endParaRPr lang="ru-RU" b="1" dirty="0">
                <a:solidFill>
                  <a:srgbClr val="333333"/>
                </a:solidFill>
                <a:latin typeface="Open Sans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333333"/>
                  </a:solidFill>
                  <a:latin typeface="Open Sans"/>
                </a:rPr>
                <a:t>CxxTest</a:t>
              </a:r>
              <a:r>
                <a:rPr lang="en-US" dirty="0">
                  <a:solidFill>
                    <a:srgbClr val="333333"/>
                  </a:solidFill>
                  <a:latin typeface="Open Sans"/>
                </a:rPr>
                <a:t> 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333333"/>
                  </a:solidFill>
                  <a:latin typeface="Open Sans"/>
                </a:rPr>
                <a:t>CPPUnit</a:t>
              </a:r>
              <a:r>
                <a:rPr lang="en-US" dirty="0">
                  <a:solidFill>
                    <a:srgbClr val="333333"/>
                  </a:solidFill>
                  <a:latin typeface="Open Sans"/>
                </a:rPr>
                <a:t> 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333333"/>
                  </a:solidFill>
                  <a:latin typeface="Open Sans"/>
                </a:rPr>
                <a:t>Boost Test 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333333"/>
                  </a:solidFill>
                  <a:latin typeface="Open Sans"/>
                </a:rPr>
                <a:t>Google C++ Testing Framework 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333333"/>
                  </a:solidFill>
                  <a:latin typeface="Open Sans"/>
                </a:rPr>
                <a:t>Symbian — </a:t>
              </a:r>
              <a:r>
                <a:rPr lang="ru-RU" dirty="0">
                  <a:solidFill>
                    <a:srgbClr val="333333"/>
                  </a:solidFill>
                  <a:latin typeface="Open Sans"/>
                </a:rPr>
                <a:t>фреймворк для </a:t>
              </a:r>
              <a:r>
                <a:rPr lang="en-US" dirty="0">
                  <a:solidFill>
                    <a:srgbClr val="333333"/>
                  </a:solidFill>
                  <a:latin typeface="Open Sans"/>
                </a:rPr>
                <a:t>Symbian OS </a:t>
              </a:r>
              <a:r>
                <a:rPr lang="ru-RU" dirty="0">
                  <a:solidFill>
                    <a:srgbClr val="333333"/>
                  </a:solidFill>
                  <a:latin typeface="Open Sans"/>
                </a:rPr>
                <a:t>всех версий.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333333"/>
                  </a:solidFill>
                  <a:latin typeface="Open Sans"/>
                </a:rPr>
                <a:t>API Sanity </a:t>
              </a:r>
              <a:r>
                <a:rPr lang="en-US" dirty="0" err="1">
                  <a:solidFill>
                    <a:srgbClr val="333333"/>
                  </a:solidFill>
                  <a:latin typeface="Open Sans"/>
                </a:rPr>
                <a:t>Autotest</a:t>
              </a:r>
              <a:r>
                <a:rPr lang="en-US" dirty="0">
                  <a:solidFill>
                    <a:srgbClr val="333333"/>
                  </a:solidFill>
                  <a:latin typeface="Open Sans"/>
                </a:rPr>
                <a:t> — </a:t>
              </a:r>
              <a:r>
                <a:rPr lang="ru-RU" dirty="0">
                  <a:solidFill>
                    <a:srgbClr val="333333"/>
                  </a:solidFill>
                  <a:latin typeface="Open Sans"/>
                </a:rPr>
                <a:t>для динамических </a:t>
              </a:r>
              <a:r>
                <a:rPr lang="en-US" dirty="0">
                  <a:solidFill>
                    <a:srgbClr val="333333"/>
                  </a:solidFill>
                  <a:latin typeface="Open Sans"/>
                </a:rPr>
                <a:t>C/C++ </a:t>
              </a:r>
              <a:r>
                <a:rPr lang="ru-RU" dirty="0">
                  <a:solidFill>
                    <a:srgbClr val="333333"/>
                  </a:solidFill>
                  <a:latin typeface="Open Sans"/>
                </a:rPr>
                <a:t>библиотек в </a:t>
              </a:r>
              <a:r>
                <a:rPr lang="en-US" dirty="0">
                  <a:solidFill>
                    <a:srgbClr val="333333"/>
                  </a:solidFill>
                  <a:latin typeface="Open Sans"/>
                </a:rPr>
                <a:t>Unix-</a:t>
              </a:r>
              <a:r>
                <a:rPr lang="ru-RU" dirty="0">
                  <a:solidFill>
                    <a:srgbClr val="333333"/>
                  </a:solidFill>
                  <a:latin typeface="Open Sans"/>
                </a:rPr>
                <a:t>подобных ОС. 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333333"/>
                  </a:solidFill>
                  <a:latin typeface="Open Sans"/>
                </a:rPr>
                <a:t>Qt</a:t>
              </a:r>
              <a:r>
                <a:rPr lang="en-US" dirty="0">
                  <a:solidFill>
                    <a:srgbClr val="333333"/>
                  </a:solidFill>
                  <a:latin typeface="Open Sans"/>
                </a:rPr>
                <a:t> Test framework - </a:t>
              </a:r>
              <a:r>
                <a:rPr lang="ru-RU" dirty="0">
                  <a:solidFill>
                    <a:srgbClr val="333333"/>
                  </a:solidFill>
                  <a:latin typeface="Open Sans"/>
                </a:rPr>
                <a:t>для программ, разработанных с помощью библиотеки </a:t>
              </a:r>
              <a:r>
                <a:rPr lang="en-US" dirty="0" err="1" smtClean="0">
                  <a:solidFill>
                    <a:srgbClr val="333333"/>
                  </a:solidFill>
                  <a:latin typeface="Open Sans"/>
                </a:rPr>
                <a:t>Qt</a:t>
              </a:r>
              <a:endParaRPr lang="en-US" dirty="0">
                <a:solidFill>
                  <a:srgbClr val="333333"/>
                </a:solidFill>
                <a:latin typeface="Open Sans"/>
              </a:endParaRPr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4756" y="815139"/>
              <a:ext cx="2488770" cy="43746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276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Boost::Test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100571"/>
            <a:ext cx="11207742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>
                <a:solidFill>
                  <a:srgbClr val="992298"/>
                </a:solidFill>
                <a:latin typeface="-apple-system"/>
                <a:hlinkClick r:id="rId4"/>
              </a:rPr>
              <a:t>Boost</a:t>
            </a:r>
            <a:r>
              <a:rPr lang="ru-RU" b="1" dirty="0">
                <a:solidFill>
                  <a:srgbClr val="992298"/>
                </a:solidFill>
                <a:latin typeface="-apple-system"/>
                <a:hlinkClick r:id="rId4"/>
              </a:rPr>
              <a:t>::</a:t>
            </a:r>
            <a:r>
              <a:rPr lang="ru-RU" b="1" dirty="0" err="1">
                <a:solidFill>
                  <a:srgbClr val="992298"/>
                </a:solidFill>
                <a:latin typeface="-apple-system"/>
                <a:hlinkClick r:id="rId4"/>
              </a:rPr>
              <a:t>Test</a:t>
            </a:r>
            <a:r>
              <a:rPr lang="ru-RU" dirty="0"/>
              <a:t/>
            </a:r>
            <a:br>
              <a:rPr lang="ru-RU" dirty="0"/>
            </a:br>
            <a:r>
              <a:rPr lang="ru-RU" dirty="0" err="1">
                <a:solidFill>
                  <a:srgbClr val="222222"/>
                </a:solidFill>
                <a:latin typeface="-apple-system"/>
              </a:rPr>
              <a:t>Boost</a:t>
            </a:r>
            <a:r>
              <a:rPr lang="ru-RU" dirty="0">
                <a:solidFill>
                  <a:srgbClr val="222222"/>
                </a:solidFill>
                <a:latin typeface="-apple-system"/>
              </a:rPr>
              <a:t> — одна из самых известных (и сам больших) библиотек для C++, а </a:t>
            </a:r>
            <a:r>
              <a:rPr lang="ru-RU" dirty="0" err="1">
                <a:solidFill>
                  <a:srgbClr val="222222"/>
                </a:solidFill>
                <a:latin typeface="-apple-system"/>
              </a:rPr>
              <a:t>Boost</a:t>
            </a:r>
            <a:r>
              <a:rPr lang="ru-RU" dirty="0">
                <a:solidFill>
                  <a:srgbClr val="222222"/>
                </a:solidFill>
                <a:latin typeface="-apple-system"/>
              </a:rPr>
              <a:t>::</a:t>
            </a:r>
            <a:r>
              <a:rPr lang="ru-RU" dirty="0" err="1">
                <a:solidFill>
                  <a:srgbClr val="222222"/>
                </a:solidFill>
                <a:latin typeface="-apple-system"/>
              </a:rPr>
              <a:t>Test</a:t>
            </a:r>
            <a:r>
              <a:rPr lang="ru-RU" dirty="0">
                <a:solidFill>
                  <a:srgbClr val="222222"/>
                </a:solidFill>
                <a:latin typeface="-apple-system"/>
              </a:rPr>
              <a:t> – это Фреймворк для тестирования, входящий в неё и построенный на макросах</a:t>
            </a:r>
            <a:r>
              <a:rPr lang="ru-RU" dirty="0" smtClean="0">
                <a:solidFill>
                  <a:srgbClr val="222222"/>
                </a:solidFill>
                <a:latin typeface="-apple-system"/>
              </a:rPr>
              <a:t>.</a:t>
            </a:r>
            <a:endParaRPr lang="ru-RU" dirty="0" smtClean="0"/>
          </a:p>
          <a:p>
            <a:r>
              <a:rPr lang="en-US" dirty="0" smtClean="0"/>
              <a:t>#</a:t>
            </a:r>
            <a:r>
              <a:rPr lang="en-US" dirty="0"/>
              <a:t>include &lt;boost/test/minimal.hpp</a:t>
            </a:r>
            <a:r>
              <a:rPr lang="en-US" dirty="0" smtClean="0"/>
              <a:t>&gt;</a:t>
            </a:r>
            <a:endParaRPr lang="en-US" dirty="0"/>
          </a:p>
          <a:p>
            <a:r>
              <a:rPr lang="en-US" dirty="0" smtClean="0"/>
              <a:t>//____________________________________________________________________________//</a:t>
            </a:r>
            <a:endParaRPr lang="en-US" dirty="0"/>
          </a:p>
          <a:p>
            <a:r>
              <a:rPr lang="en-US" dirty="0" err="1"/>
              <a:t>int</a:t>
            </a:r>
            <a:r>
              <a:rPr lang="en-US" dirty="0"/>
              <a:t> add(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j ) { return </a:t>
            </a:r>
            <a:r>
              <a:rPr lang="en-US" dirty="0" err="1"/>
              <a:t>i+j</a:t>
            </a:r>
            <a:r>
              <a:rPr lang="en-US" dirty="0"/>
              <a:t>; 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 smtClean="0"/>
              <a:t>//____________________________________________________________________________//</a:t>
            </a:r>
            <a:endParaRPr lang="en-US" dirty="0"/>
          </a:p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test_main</a:t>
            </a:r>
            <a:r>
              <a:rPr lang="en-US" dirty="0"/>
              <a:t>( </a:t>
            </a:r>
            <a:r>
              <a:rPr lang="en-US" dirty="0" err="1"/>
              <a:t>int</a:t>
            </a:r>
            <a:r>
              <a:rPr lang="en-US" dirty="0"/>
              <a:t>, char *[] )             // note the name!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 // six ways to detect and report the same error:</a:t>
            </a:r>
          </a:p>
          <a:p>
            <a:r>
              <a:rPr lang="en-US" dirty="0"/>
              <a:t>    BOOST_CHECK( add( 2,2 ) == 4 );        // #1 continues on error</a:t>
            </a:r>
          </a:p>
          <a:p>
            <a:r>
              <a:rPr lang="en-US" dirty="0"/>
              <a:t>    BOOST_REQUIRE( add( 2,2 ) == 4 );      // #2 throws on error</a:t>
            </a:r>
          </a:p>
          <a:p>
            <a:r>
              <a:rPr lang="en-US" dirty="0"/>
              <a:t>    if( add( 2,2 ) != 4 )</a:t>
            </a:r>
          </a:p>
          <a:p>
            <a:r>
              <a:rPr lang="en-US" dirty="0"/>
              <a:t>        BOOST_ERROR( "Ouch..." );          // #3 continues on error</a:t>
            </a:r>
          </a:p>
          <a:p>
            <a:r>
              <a:rPr lang="en-US" dirty="0"/>
              <a:t>    if( add( 2,2 ) != 4 )</a:t>
            </a:r>
          </a:p>
          <a:p>
            <a:r>
              <a:rPr lang="en-US" dirty="0"/>
              <a:t>        BOOST_FAIL( "Ouch..." );           // #4 throws on error</a:t>
            </a:r>
          </a:p>
          <a:p>
            <a:r>
              <a:rPr lang="en-US" dirty="0"/>
              <a:t>    if( add( 2,2 ) != 4 ) throw "Oops..."; // #5 throws on error</a:t>
            </a:r>
          </a:p>
          <a:p>
            <a:endParaRPr lang="en-US" dirty="0"/>
          </a:p>
          <a:p>
            <a:r>
              <a:rPr lang="en-US" dirty="0"/>
              <a:t>    return add( 2, 2 ) == 4 ? 0 : 1;       // #6 returns error code</a:t>
            </a:r>
          </a:p>
          <a:p>
            <a:r>
              <a:rPr lang="en-US" dirty="0" smtClean="0"/>
              <a:t>}</a:t>
            </a:r>
            <a:endParaRPr lang="en-US" dirty="0"/>
          </a:p>
          <a:p>
            <a:r>
              <a:rPr lang="en-US" dirty="0"/>
              <a:t>//____________________________________________________________________________//</a:t>
            </a:r>
            <a:endParaRPr lang="ru-RU" dirty="0"/>
          </a:p>
        </p:txBody>
      </p:sp>
      <p:pic>
        <p:nvPicPr>
          <p:cNvPr id="14" name="Picture 2" descr="https://www.meme-arsenal.com/memes/37c7386363b87824df69b36a5cd5ea5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698" y="3173687"/>
            <a:ext cx="4711789" cy="323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26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Assert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437778"/>
            <a:ext cx="1109583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err="1">
                <a:solidFill>
                  <a:srgbClr val="000000"/>
                </a:solidFill>
                <a:latin typeface="Open Sans"/>
              </a:rPr>
              <a:t>Стейтмент</a:t>
            </a:r>
            <a:r>
              <a:rPr lang="ru-RU" b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Open Sans"/>
              </a:rPr>
              <a:t>assert</a:t>
            </a:r>
            <a:r>
              <a:rPr lang="ru-RU" dirty="0">
                <a:solidFill>
                  <a:srgbClr val="000000"/>
                </a:solidFill>
                <a:latin typeface="Open Sans"/>
              </a:rPr>
              <a:t> (или ещё </a:t>
            </a:r>
            <a:r>
              <a:rPr lang="ru-RU" b="1" dirty="0">
                <a:solidFill>
                  <a:srgbClr val="000000"/>
                </a:solidFill>
                <a:latin typeface="Open Sans"/>
              </a:rPr>
              <a:t>«оператор проверочного утверждения»</a:t>
            </a:r>
            <a:r>
              <a:rPr lang="ru-RU" dirty="0">
                <a:solidFill>
                  <a:srgbClr val="000000"/>
                </a:solidFill>
                <a:latin typeface="Open Sans"/>
              </a:rPr>
              <a:t>) в C++ — это макрос препроцессора, который обрабатывает условное выражение во время выполнения. Если условное выражение истинно, то оператор </a:t>
            </a:r>
            <a:r>
              <a:rPr lang="ru-RU" dirty="0" err="1">
                <a:solidFill>
                  <a:srgbClr val="000000"/>
                </a:solidFill>
                <a:latin typeface="Open Sans"/>
              </a:rPr>
              <a:t>assert</a:t>
            </a:r>
            <a:r>
              <a:rPr lang="ru-RU" dirty="0">
                <a:solidFill>
                  <a:srgbClr val="000000"/>
                </a:solidFill>
                <a:latin typeface="Open Sans"/>
              </a:rPr>
              <a:t> ничего не делает. Если же оно ложное, то выводится сообщение об ошибке, и программа завершается</a:t>
            </a:r>
            <a:r>
              <a:rPr lang="ru-RU" dirty="0" smtClean="0">
                <a:solidFill>
                  <a:srgbClr val="000000"/>
                </a:solidFill>
                <a:latin typeface="Open Sans"/>
              </a:rPr>
              <a:t>.</a:t>
            </a:r>
            <a:r>
              <a:rPr lang="ru-RU" dirty="0"/>
              <a:t> Это сообщение об ошибке содержит ложное условное выражение, а также имя файла с кодом и номером строки с </a:t>
            </a:r>
            <a:r>
              <a:rPr lang="ru-RU" dirty="0" err="1"/>
              <a:t>assert</a:t>
            </a:r>
            <a:r>
              <a:rPr lang="ru-RU" dirty="0"/>
              <a:t>. Таким образом можно легко найти и идентифицировать проблему, что очень помогает при </a:t>
            </a:r>
            <a:r>
              <a:rPr lang="ru-RU" b="1" dirty="0">
                <a:hlinkClick r:id="rId4"/>
              </a:rPr>
              <a:t>отладке программ</a:t>
            </a:r>
            <a:r>
              <a:rPr lang="ru-RU" dirty="0" smtClean="0"/>
              <a:t>.</a:t>
            </a:r>
          </a:p>
          <a:p>
            <a:pPr algn="just"/>
            <a:r>
              <a:rPr lang="ru-RU" dirty="0"/>
              <a:t>В C++ есть возможность отключить все </a:t>
            </a:r>
            <a:r>
              <a:rPr lang="ru-RU" dirty="0" err="1"/>
              <a:t>assert</a:t>
            </a:r>
            <a:r>
              <a:rPr lang="ru-RU" dirty="0"/>
              <a:t>-ы в </a:t>
            </a:r>
            <a:r>
              <a:rPr lang="ru-RU" dirty="0" err="1"/>
              <a:t>релизном</a:t>
            </a:r>
            <a:r>
              <a:rPr lang="ru-RU" dirty="0"/>
              <a:t> коде — использовать #</a:t>
            </a:r>
            <a:r>
              <a:rPr lang="ru-RU" dirty="0" err="1"/>
              <a:t>define</a:t>
            </a:r>
            <a:r>
              <a:rPr lang="ru-RU" dirty="0"/>
              <a:t> </a:t>
            </a:r>
            <a:r>
              <a:rPr lang="ru-RU" dirty="0" smtClean="0"/>
              <a:t>NDEBUG</a:t>
            </a:r>
          </a:p>
          <a:p>
            <a:pPr algn="just"/>
            <a:endParaRPr lang="ru-RU" dirty="0" smtClean="0"/>
          </a:p>
          <a:p>
            <a:pPr algn="just"/>
            <a:r>
              <a:rPr lang="en-US" dirty="0" smtClean="0"/>
              <a:t>#</a:t>
            </a:r>
            <a:r>
              <a:rPr lang="en-US" dirty="0"/>
              <a:t>include &lt;</a:t>
            </a:r>
            <a:r>
              <a:rPr lang="en-US" dirty="0" err="1"/>
              <a:t>cassert</a:t>
            </a:r>
            <a:r>
              <a:rPr lang="en-US" dirty="0"/>
              <a:t>&gt; // </a:t>
            </a:r>
            <a:r>
              <a:rPr lang="ru-RU" dirty="0"/>
              <a:t>для </a:t>
            </a:r>
            <a:r>
              <a:rPr lang="en-US" dirty="0"/>
              <a:t>assert()</a:t>
            </a:r>
          </a:p>
          <a:p>
            <a:pPr algn="just"/>
            <a:r>
              <a:rPr lang="en-US" dirty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/>
              <a:t>getArrayValue</a:t>
            </a:r>
            <a:r>
              <a:rPr lang="en-US" dirty="0"/>
              <a:t>(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std</a:t>
            </a:r>
            <a:r>
              <a:rPr lang="en-US" dirty="0"/>
              <a:t>::array&lt;</a:t>
            </a:r>
            <a:r>
              <a:rPr lang="en-US" dirty="0" err="1"/>
              <a:t>int</a:t>
            </a:r>
            <a:r>
              <a:rPr lang="en-US" dirty="0"/>
              <a:t>, 10&gt; &amp;array, </a:t>
            </a:r>
            <a:r>
              <a:rPr lang="en-US" dirty="0" err="1"/>
              <a:t>int</a:t>
            </a:r>
            <a:r>
              <a:rPr lang="en-US" dirty="0"/>
              <a:t> index)</a:t>
            </a:r>
          </a:p>
          <a:p>
            <a:pPr algn="just"/>
            <a:r>
              <a:rPr lang="en-US" dirty="0"/>
              <a:t>{</a:t>
            </a:r>
          </a:p>
          <a:p>
            <a:pPr algn="just"/>
            <a:r>
              <a:rPr lang="en-US" dirty="0"/>
              <a:t>    // </a:t>
            </a:r>
            <a:r>
              <a:rPr lang="ru-RU" dirty="0"/>
              <a:t>Предполагается, что значение </a:t>
            </a:r>
            <a:r>
              <a:rPr lang="en-US" dirty="0"/>
              <a:t>index-</a:t>
            </a:r>
            <a:r>
              <a:rPr lang="ru-RU" dirty="0"/>
              <a:t>а находится между 0 и 8</a:t>
            </a:r>
          </a:p>
          <a:p>
            <a:pPr algn="just"/>
            <a:r>
              <a:rPr lang="ru-RU" dirty="0"/>
              <a:t>    </a:t>
            </a:r>
            <a:r>
              <a:rPr lang="en-US" dirty="0"/>
              <a:t>assert(index &gt;= 0 &amp;&amp; index &lt;= 8); </a:t>
            </a:r>
          </a:p>
          <a:p>
            <a:pPr algn="just"/>
            <a:r>
              <a:rPr lang="en-US" dirty="0"/>
              <a:t>    return array[index];</a:t>
            </a:r>
          </a:p>
          <a:p>
            <a:pPr algn="just"/>
            <a:r>
              <a:rPr lang="en-US" dirty="0" smtClean="0"/>
              <a:t>}</a:t>
            </a:r>
            <a:endParaRPr lang="ru-RU" dirty="0"/>
          </a:p>
          <a:p>
            <a:pPr algn="just"/>
            <a:r>
              <a:rPr lang="en-US" dirty="0"/>
              <a:t>Assertion failed: index &gt;= 0 &amp;&amp; index &lt;=8, file </a:t>
            </a:r>
            <a:endParaRPr lang="ru-RU" dirty="0" smtClean="0"/>
          </a:p>
          <a:p>
            <a:pPr algn="just"/>
            <a:r>
              <a:rPr lang="en-US" dirty="0" smtClean="0"/>
              <a:t>C</a:t>
            </a:r>
            <a:r>
              <a:rPr lang="en-US" dirty="0"/>
              <a:t>:\\VCProjects\\Program.cpp, line </a:t>
            </a:r>
            <a:r>
              <a:rPr lang="en-US" dirty="0" smtClean="0"/>
              <a:t>6</a:t>
            </a:r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616" y="3394857"/>
            <a:ext cx="3290064" cy="332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1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96226" y="5403649"/>
            <a:ext cx="1913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</a:rPr>
              <a:t>КОНЧЕНО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690" y="214129"/>
            <a:ext cx="2959257" cy="646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437778"/>
            <a:ext cx="623011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/>
              <a:t>Тестирование программного обеспечения – это:</a:t>
            </a:r>
            <a:endParaRPr lang="ru-RU" dirty="0"/>
          </a:p>
          <a:p>
            <a:pPr algn="just"/>
            <a:r>
              <a:rPr lang="ru-RU" dirty="0"/>
              <a:t>– процесс исследования ПО с целью получения информации о качестве продукта;</a:t>
            </a:r>
          </a:p>
          <a:p>
            <a:pPr algn="just"/>
            <a:r>
              <a:rPr lang="ru-RU" dirty="0"/>
              <a:t>– процесс проверки соответствия заявленных к продукту требований и реально реализованной функциональности, осуществляемый путем наблюдения за его работой в искусственно созданных ситуациях и на ограниченном наборе тестов, выбранных определенным образом;</a:t>
            </a:r>
          </a:p>
          <a:p>
            <a:pPr algn="just"/>
            <a:r>
              <a:rPr lang="ru-RU" dirty="0"/>
              <a:t>— проверка соответствия между реальным и ожидаемым поведением программы, осуществляемая на конечном наборе тестов, выбранном определенным образом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4914304"/>
            <a:ext cx="112077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22222"/>
                </a:solidFill>
              </a:rPr>
              <a:t>В более широком смысле, тестирование — это одна из техник контроля качества, включающая в себя активности по планированию работ (</a:t>
            </a:r>
            <a:r>
              <a:rPr lang="ru-RU" dirty="0" err="1">
                <a:solidFill>
                  <a:srgbClr val="222222"/>
                </a:solidFill>
              </a:rPr>
              <a:t>Test</a:t>
            </a:r>
            <a:r>
              <a:rPr lang="ru-RU" dirty="0">
                <a:solidFill>
                  <a:srgbClr val="222222"/>
                </a:solidFill>
              </a:rPr>
              <a:t> </a:t>
            </a:r>
            <a:r>
              <a:rPr lang="ru-RU" dirty="0" err="1">
                <a:solidFill>
                  <a:srgbClr val="222222"/>
                </a:solidFill>
              </a:rPr>
              <a:t>Management</a:t>
            </a:r>
            <a:r>
              <a:rPr lang="ru-RU" dirty="0">
                <a:solidFill>
                  <a:srgbClr val="222222"/>
                </a:solidFill>
              </a:rPr>
              <a:t>), проектированию тестов (</a:t>
            </a:r>
            <a:r>
              <a:rPr lang="ru-RU" dirty="0" err="1">
                <a:solidFill>
                  <a:srgbClr val="222222"/>
                </a:solidFill>
              </a:rPr>
              <a:t>Test</a:t>
            </a:r>
            <a:r>
              <a:rPr lang="ru-RU" dirty="0">
                <a:solidFill>
                  <a:srgbClr val="222222"/>
                </a:solidFill>
              </a:rPr>
              <a:t> </a:t>
            </a:r>
            <a:r>
              <a:rPr lang="ru-RU" dirty="0" err="1">
                <a:solidFill>
                  <a:srgbClr val="222222"/>
                </a:solidFill>
              </a:rPr>
              <a:t>Design</a:t>
            </a:r>
            <a:r>
              <a:rPr lang="ru-RU" dirty="0">
                <a:solidFill>
                  <a:srgbClr val="222222"/>
                </a:solidFill>
              </a:rPr>
              <a:t>), выполнению тестирования (</a:t>
            </a:r>
            <a:r>
              <a:rPr lang="ru-RU" dirty="0" err="1">
                <a:solidFill>
                  <a:srgbClr val="222222"/>
                </a:solidFill>
              </a:rPr>
              <a:t>Test</a:t>
            </a:r>
            <a:r>
              <a:rPr lang="ru-RU" dirty="0">
                <a:solidFill>
                  <a:srgbClr val="222222"/>
                </a:solidFill>
              </a:rPr>
              <a:t> </a:t>
            </a:r>
            <a:r>
              <a:rPr lang="ru-RU" dirty="0" err="1">
                <a:solidFill>
                  <a:srgbClr val="222222"/>
                </a:solidFill>
              </a:rPr>
              <a:t>Execution</a:t>
            </a:r>
            <a:r>
              <a:rPr lang="ru-RU" dirty="0">
                <a:solidFill>
                  <a:srgbClr val="222222"/>
                </a:solidFill>
              </a:rPr>
              <a:t>) и анализу полученных результатов (</a:t>
            </a:r>
            <a:r>
              <a:rPr lang="ru-RU" dirty="0" err="1">
                <a:solidFill>
                  <a:srgbClr val="222222"/>
                </a:solidFill>
              </a:rPr>
              <a:t>Test</a:t>
            </a:r>
            <a:r>
              <a:rPr lang="ru-RU" dirty="0">
                <a:solidFill>
                  <a:srgbClr val="222222"/>
                </a:solidFill>
              </a:rPr>
              <a:t> </a:t>
            </a:r>
            <a:r>
              <a:rPr lang="ru-RU" dirty="0" err="1">
                <a:solidFill>
                  <a:srgbClr val="222222"/>
                </a:solidFill>
              </a:rPr>
              <a:t>Analysis</a:t>
            </a:r>
            <a:r>
              <a:rPr lang="ru-RU" dirty="0">
                <a:solidFill>
                  <a:srgbClr val="222222"/>
                </a:solidFill>
              </a:rPr>
              <a:t>).</a:t>
            </a:r>
            <a:endParaRPr lang="ru-RU" dirty="0"/>
          </a:p>
        </p:txBody>
      </p:sp>
      <p:pic>
        <p:nvPicPr>
          <p:cNvPr id="9" name="Picture 2" descr="https://www.meme-arsenal.com/memes/3036fe2bcbc99ce6c5eb26e8f27785c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2"/>
          <a:stretch/>
        </p:blipFill>
        <p:spPr bwMode="auto">
          <a:xfrm>
            <a:off x="7435712" y="1827071"/>
            <a:ext cx="4153536" cy="244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16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Термины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437778"/>
            <a:ext cx="595220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Качество программного обеспечения (</a:t>
            </a:r>
            <a:r>
              <a:rPr lang="ru-RU" b="1" dirty="0" err="1"/>
              <a:t>Software</a:t>
            </a:r>
            <a:r>
              <a:rPr lang="ru-RU" b="1" dirty="0"/>
              <a:t> </a:t>
            </a:r>
            <a:r>
              <a:rPr lang="ru-RU" b="1" dirty="0" err="1"/>
              <a:t>Quality</a:t>
            </a:r>
            <a:r>
              <a:rPr lang="ru-RU" b="1" dirty="0"/>
              <a:t>) </a:t>
            </a:r>
            <a:r>
              <a:rPr lang="ru-RU" dirty="0"/>
              <a:t>— это совокупность характеристик программного обеспечения, относящихся к его способности удовлетворять установленные и предполагаемые потребности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b="1" dirty="0" err="1"/>
              <a:t>Валидация</a:t>
            </a:r>
            <a:r>
              <a:rPr lang="ru-RU" b="1" dirty="0"/>
              <a:t> (</a:t>
            </a:r>
            <a:r>
              <a:rPr lang="ru-RU" b="1" dirty="0" err="1"/>
              <a:t>validation</a:t>
            </a:r>
            <a:r>
              <a:rPr lang="ru-RU" b="1" dirty="0"/>
              <a:t>)</a:t>
            </a:r>
            <a:r>
              <a:rPr lang="ru-RU" dirty="0"/>
              <a:t> — это определение соответствия разрабатываемого ПО ожиданиям и потребностям </a:t>
            </a:r>
            <a:r>
              <a:rPr lang="ru-RU" dirty="0" smtClean="0"/>
              <a:t>пользователя</a:t>
            </a:r>
            <a:r>
              <a:rPr lang="ru-RU" dirty="0"/>
              <a:t>, требованиям к системе [BS7925-1</a:t>
            </a:r>
            <a:r>
              <a:rPr lang="ru-RU" dirty="0" smtClean="0"/>
              <a:t>].</a:t>
            </a:r>
          </a:p>
          <a:p>
            <a:endParaRPr lang="ru-RU" dirty="0"/>
          </a:p>
          <a:p>
            <a:r>
              <a:rPr lang="ru-RU" b="1" dirty="0"/>
              <a:t>Верификация (</a:t>
            </a:r>
            <a:r>
              <a:rPr lang="ru-RU" b="1" dirty="0" err="1"/>
              <a:t>verification</a:t>
            </a:r>
            <a:r>
              <a:rPr lang="ru-RU" b="1" dirty="0"/>
              <a:t>) </a:t>
            </a:r>
            <a:r>
              <a:rPr lang="ru-RU" dirty="0"/>
              <a:t>— это процесс оценки </a:t>
            </a:r>
            <a:r>
              <a:rPr lang="ru-RU" dirty="0" smtClean="0"/>
              <a:t>системы </a:t>
            </a:r>
            <a:r>
              <a:rPr lang="ru-RU" dirty="0"/>
              <a:t>или её компонентов с целью определения удовлетворяют ли результаты текущего этапа разработки условиям, сформированным в начале этого этапа[IEEE]. Т.е. выполняются ли наши цели, сроки, задачи по разработке проекта, определенные в начале текущей фазы.</a:t>
            </a:r>
          </a:p>
          <a:p>
            <a:endParaRPr lang="ru-RU" dirty="0" smtClean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519" y="1881290"/>
            <a:ext cx="5022362" cy="341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4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 и этапы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437778"/>
            <a:ext cx="738655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Цели тестирования</a:t>
            </a:r>
          </a:p>
          <a:p>
            <a:r>
              <a:rPr lang="ru-RU" dirty="0"/>
              <a:t>Повысить вероятность того, что приложение, предназначенное для тестирования, будет работать правильно при любых обстоятельствах.</a:t>
            </a:r>
          </a:p>
          <a:p>
            <a:r>
              <a:rPr lang="ru-RU" dirty="0"/>
              <a:t>Повысить вероятность того, что приложение, предназначенное для тестирования, будет соответствовать всем описанным требованиям.</a:t>
            </a:r>
          </a:p>
          <a:p>
            <a:r>
              <a:rPr lang="ru-RU" dirty="0"/>
              <a:t>Предоставление актуальной информации о состоянии продукта на данный момент.</a:t>
            </a:r>
          </a:p>
          <a:p>
            <a:r>
              <a:rPr lang="ru-RU" b="1" dirty="0"/>
              <a:t>Этапы тестирования:</a:t>
            </a:r>
          </a:p>
          <a:p>
            <a:r>
              <a:rPr lang="ru-RU" dirty="0"/>
              <a:t>1.Анализ продукта</a:t>
            </a:r>
          </a:p>
          <a:p>
            <a:r>
              <a:rPr lang="ru-RU" dirty="0"/>
              <a:t>2.Работа с требованиями</a:t>
            </a:r>
          </a:p>
          <a:p>
            <a:r>
              <a:rPr lang="ru-RU" dirty="0"/>
              <a:t>3.Разработка стратегии тестирования и планирование процедур контроля качества</a:t>
            </a:r>
          </a:p>
          <a:p>
            <a:r>
              <a:rPr lang="ru-RU" dirty="0"/>
              <a:t>4.Создание тестовой документации</a:t>
            </a:r>
          </a:p>
          <a:p>
            <a:r>
              <a:rPr lang="ru-RU" dirty="0"/>
              <a:t>5.Тестирование прототипа</a:t>
            </a:r>
          </a:p>
          <a:p>
            <a:r>
              <a:rPr lang="ru-RU" dirty="0"/>
              <a:t>6.Основное тестирование</a:t>
            </a:r>
          </a:p>
          <a:p>
            <a:r>
              <a:rPr lang="ru-RU" dirty="0"/>
              <a:t>7.Стабилизация</a:t>
            </a:r>
          </a:p>
          <a:p>
            <a:r>
              <a:rPr lang="ru-RU" dirty="0" smtClean="0"/>
              <a:t>8.Эксплуатация</a:t>
            </a:r>
            <a:endParaRPr lang="ru-RU" dirty="0"/>
          </a:p>
        </p:txBody>
      </p:sp>
      <p:pic>
        <p:nvPicPr>
          <p:cNvPr id="10" name="Picture 4" descr="https://www.meme-arsenal.com/memes/6f297386455b97c9491719f1913b998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6"/>
          <a:stretch/>
        </p:blipFill>
        <p:spPr bwMode="auto">
          <a:xfrm>
            <a:off x="8022776" y="2244554"/>
            <a:ext cx="3678383" cy="318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1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Термины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437778"/>
            <a:ext cx="113310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Тест дизайн</a:t>
            </a:r>
            <a:r>
              <a:rPr lang="ru-RU" dirty="0"/>
              <a:t> – это этап процесса тестирования ПО, на котором проектируются и создаются тестовые сценарии (тест кейсы), в соответствии с определёнными ранее критериями качества и целями тестирования.</a:t>
            </a:r>
          </a:p>
          <a:p>
            <a:r>
              <a:rPr lang="ru-RU" b="1" dirty="0"/>
              <a:t>Чек-лист (</a:t>
            </a:r>
            <a:r>
              <a:rPr lang="ru-RU" b="1" dirty="0" err="1"/>
              <a:t>check</a:t>
            </a:r>
            <a:r>
              <a:rPr lang="ru-RU" b="1" dirty="0"/>
              <a:t> </a:t>
            </a:r>
            <a:r>
              <a:rPr lang="ru-RU" b="1" dirty="0" err="1"/>
              <a:t>list</a:t>
            </a:r>
            <a:r>
              <a:rPr lang="ru-RU" b="1" dirty="0"/>
              <a:t>)</a:t>
            </a:r>
            <a:r>
              <a:rPr lang="ru-RU" dirty="0"/>
              <a:t> — это документ, описывающий что должно быть протестировано. При этом чек-лист может быть абсолютно разного уровня детализации. </a:t>
            </a:r>
          </a:p>
          <a:p>
            <a:r>
              <a:rPr lang="ru-RU" b="1" dirty="0"/>
              <a:t>Тест план (</a:t>
            </a:r>
            <a:r>
              <a:rPr lang="ru-RU" b="1" dirty="0" err="1"/>
              <a:t>Test</a:t>
            </a:r>
            <a:r>
              <a:rPr lang="ru-RU" b="1" dirty="0"/>
              <a:t> </a:t>
            </a:r>
            <a:r>
              <a:rPr lang="ru-RU" b="1" dirty="0" err="1"/>
              <a:t>Plan</a:t>
            </a:r>
            <a:r>
              <a:rPr lang="ru-RU" b="1" dirty="0"/>
              <a:t>)</a:t>
            </a:r>
            <a:r>
              <a:rPr lang="ru-RU" dirty="0"/>
              <a:t> — это документ, описывающий весь объем работ по тестированию, начиная с описания объекта, стратегии, расписания, критериев начала и окончания тестирования, до необходимого в процессе работы оборудования, специальных знаний, а также оценки рисков с вариантами их разрешения.</a:t>
            </a:r>
          </a:p>
          <a:p>
            <a:r>
              <a:rPr lang="ru-RU" dirty="0"/>
              <a:t>Отвечает на вопросы:</a:t>
            </a:r>
          </a:p>
          <a:p>
            <a:r>
              <a:rPr lang="ru-RU" dirty="0"/>
              <a:t>Что надо тестировать?</a:t>
            </a:r>
          </a:p>
          <a:p>
            <a:r>
              <a:rPr lang="ru-RU" dirty="0"/>
              <a:t>Что будете тестировать?</a:t>
            </a:r>
          </a:p>
          <a:p>
            <a:r>
              <a:rPr lang="ru-RU" dirty="0"/>
              <a:t>Как будете тестировать?</a:t>
            </a:r>
          </a:p>
          <a:p>
            <a:r>
              <a:rPr lang="ru-RU" dirty="0"/>
              <a:t>Когда будете тестировать?</a:t>
            </a:r>
          </a:p>
          <a:p>
            <a:r>
              <a:rPr lang="ru-RU" dirty="0"/>
              <a:t>Критерии начала тестирования.</a:t>
            </a:r>
          </a:p>
          <a:p>
            <a:r>
              <a:rPr lang="ru-RU" dirty="0"/>
              <a:t>Критерии окончания тестирования.</a:t>
            </a:r>
          </a:p>
          <a:p>
            <a:endParaRPr lang="ru-RU" dirty="0" smtClean="0"/>
          </a:p>
        </p:txBody>
      </p:sp>
      <p:pic>
        <p:nvPicPr>
          <p:cNvPr id="9" name="Picture 2" descr="https://fr.fffuuu.net/Upload/Images/mojet_vsetaki_napishem_test_pl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901" y="3482282"/>
            <a:ext cx="3974473" cy="323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1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Тестовый сценарий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437778"/>
            <a:ext cx="1131310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Тестовый сценарий (</a:t>
            </a:r>
            <a:r>
              <a:rPr lang="ru-RU" b="1" dirty="0" err="1"/>
              <a:t>Test</a:t>
            </a:r>
            <a:r>
              <a:rPr lang="ru-RU" b="1" dirty="0"/>
              <a:t> </a:t>
            </a:r>
            <a:r>
              <a:rPr lang="ru-RU" b="1" dirty="0" err="1"/>
              <a:t>Case</a:t>
            </a:r>
            <a:r>
              <a:rPr lang="ru-RU" b="1" dirty="0"/>
              <a:t>)</a:t>
            </a:r>
            <a:r>
              <a:rPr lang="ru-RU" dirty="0"/>
              <a:t> — это артефакт, описывающий совокупность шагов, конкретных условий и параметров, необходимых для проверки реализации тестируемой функции или её части.</a:t>
            </a:r>
          </a:p>
          <a:p>
            <a:r>
              <a:rPr lang="ru-RU" dirty="0"/>
              <a:t>Тест кейсы разделяются по ожидаемому результату на позитивные и негативные:</a:t>
            </a:r>
          </a:p>
          <a:p>
            <a:r>
              <a:rPr lang="ru-RU" b="1" dirty="0"/>
              <a:t>Позитивный тест кейс</a:t>
            </a:r>
            <a:r>
              <a:rPr lang="ru-RU" dirty="0"/>
              <a:t> использует только корректные данные и проверяет, что приложение правильно выполнило вызываемую функцию.</a:t>
            </a:r>
          </a:p>
          <a:p>
            <a:r>
              <a:rPr lang="ru-RU" b="1" dirty="0"/>
              <a:t>Негативный тест кейс</a:t>
            </a:r>
            <a:r>
              <a:rPr lang="ru-RU" dirty="0"/>
              <a:t> оперирует как корректными так и некорректными данными (минимум 1 некорректный параметр) и ставит целью проверку исключительных ситуаций (срабатывание </a:t>
            </a:r>
            <a:r>
              <a:rPr lang="ru-RU" dirty="0" err="1"/>
              <a:t>валидаторов</a:t>
            </a:r>
            <a:r>
              <a:rPr lang="ru-RU" dirty="0"/>
              <a:t>), а также проверяет, что вызываемая приложением функция не выполняется при срабатывании </a:t>
            </a:r>
            <a:r>
              <a:rPr lang="ru-RU" dirty="0" err="1"/>
              <a:t>валидатора</a:t>
            </a:r>
            <a:r>
              <a:rPr lang="ru-RU" dirty="0"/>
              <a:t>.</a:t>
            </a:r>
          </a:p>
          <a:p>
            <a:r>
              <a:rPr lang="ru-RU" dirty="0"/>
              <a:t>Каждый тест кейс должен иметь 3 части</a:t>
            </a:r>
            <a:r>
              <a:rPr lang="ru-RU" dirty="0" smtClean="0"/>
              <a:t>: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894" y="3653949"/>
            <a:ext cx="3064480" cy="307155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93417" y="396865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 err="1"/>
              <a:t>PreConditions</a:t>
            </a:r>
            <a:r>
              <a:rPr lang="ru-RU" dirty="0"/>
              <a:t> – Список действий, которые приводят систему к состоянию пригодному для проведения основной проверки.</a:t>
            </a:r>
          </a:p>
          <a:p>
            <a:r>
              <a:rPr lang="ru-RU" b="1" dirty="0" err="1"/>
              <a:t>Test</a:t>
            </a:r>
            <a:r>
              <a:rPr lang="ru-RU" b="1" dirty="0"/>
              <a:t> </a:t>
            </a:r>
            <a:r>
              <a:rPr lang="ru-RU" b="1" dirty="0" err="1"/>
              <a:t>Case</a:t>
            </a:r>
            <a:r>
              <a:rPr lang="ru-RU" b="1" dirty="0"/>
              <a:t> </a:t>
            </a:r>
            <a:r>
              <a:rPr lang="ru-RU" b="1" dirty="0" err="1"/>
              <a:t>Description</a:t>
            </a:r>
            <a:r>
              <a:rPr lang="ru-RU" dirty="0"/>
              <a:t> – Список действий, переводящих систему из одного состояния в другое, для получения результата, на основании которого можно сделать вывод о удовлетворении реализации, поставленным требованиям</a:t>
            </a:r>
          </a:p>
          <a:p>
            <a:r>
              <a:rPr lang="ru-RU" b="1" dirty="0" err="1"/>
              <a:t>PostConditions</a:t>
            </a:r>
            <a:r>
              <a:rPr lang="ru-RU" dirty="0"/>
              <a:t> – Список действий, переводящих систему в первоначальное состояние</a:t>
            </a:r>
          </a:p>
        </p:txBody>
      </p:sp>
    </p:spTree>
    <p:extLst>
      <p:ext uri="{BB962C8B-B14F-4D97-AF65-F5344CB8AC3E}">
        <p14:creationId xmlns:p14="http://schemas.microsoft.com/office/powerpoint/2010/main" val="403221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Интеграционное тестирование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437778"/>
            <a:ext cx="110958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вид </a:t>
            </a:r>
            <a:r>
              <a:rPr lang="ru-RU" dirty="0"/>
              <a:t>тестирования, при котором на соответствие требований проверяется интеграция модулей, их взаимодействие между собой, а также интеграция подсистем в одну общую систему. Для интеграционного тестирования используются компоненты, уже проверенные с помощью модульного тестирования, которые группируются в множества. Данные множества проверяются в соответствии с планом тестирования, составленным для них, а объединяются они через свои интерфейсы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2915106"/>
            <a:ext cx="667834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Существует несколько подходов к интеграционному тестированию:</a:t>
            </a:r>
          </a:p>
          <a:p>
            <a:r>
              <a:rPr lang="ru-RU" dirty="0"/>
              <a:t>• </a:t>
            </a:r>
            <a:r>
              <a:rPr lang="ru-RU" b="1" dirty="0"/>
              <a:t>Снизу вверх</a:t>
            </a:r>
            <a:r>
              <a:rPr lang="ru-RU" dirty="0"/>
              <a:t>. Сначала собираются и тестируются модули самих нижних уровней, а затем по возрастанию к вершине иерархии. Данный подход требует готовности всех собираемых модулей на всех уровнях системы.</a:t>
            </a:r>
          </a:p>
          <a:p>
            <a:r>
              <a:rPr lang="ru-RU" dirty="0"/>
              <a:t>• </a:t>
            </a:r>
            <a:r>
              <a:rPr lang="ru-RU" b="1" dirty="0"/>
              <a:t>Сверху вниз</a:t>
            </a:r>
            <a:r>
              <a:rPr lang="ru-RU" dirty="0"/>
              <a:t>. Данный подход предусматривает движение с высокоуровневых модулей, а затем направляется вниз. При этом используются заглушки для тех модулей, которые находятся ниже по уровню, но включение которых в тест еще не произошло.</a:t>
            </a:r>
          </a:p>
          <a:p>
            <a:r>
              <a:rPr lang="ru-RU" dirty="0"/>
              <a:t>• </a:t>
            </a:r>
            <a:r>
              <a:rPr lang="ru-RU" b="1" dirty="0"/>
              <a:t>Большой взрыв</a:t>
            </a:r>
            <a:r>
              <a:rPr lang="ru-RU" dirty="0"/>
              <a:t>. Все модули всех уровней собираются воедино, а затем тестируется. Данный метод экономит  время, но требует тщательной проработки тест кейсов.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268" y="3512649"/>
            <a:ext cx="4447891" cy="249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Системное тестирование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437778"/>
            <a:ext cx="112077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solidFill>
                  <a:srgbClr val="222222"/>
                </a:solidFill>
              </a:rPr>
              <a:t>Основной </a:t>
            </a:r>
            <a:r>
              <a:rPr lang="ru-RU" dirty="0">
                <a:solidFill>
                  <a:srgbClr val="222222"/>
                </a:solidFill>
              </a:rPr>
              <a:t>задачей системного тестирования является проверка как функциональных, так и не функциональных требований в системе в целом. При этом выявляются дефекты, такие как неверное использование ресурсов системы, непредусмотренные комбинации данных пользовательского уровня, несовместимость с окружением, непредусмотренные сценарии использования, отсутствующая или неверная функциональность, неудобство использования и т.д.</a:t>
            </a:r>
            <a:endParaRPr lang="ru-RU" dirty="0"/>
          </a:p>
          <a:p>
            <a:endParaRPr lang="ru-RU" dirty="0" smtClean="0"/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2822967"/>
            <a:ext cx="797570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Выполняя системное тестирование, можно обнаружить следующие типы дефектов:</a:t>
            </a:r>
          </a:p>
          <a:p>
            <a:pPr algn="just"/>
            <a:r>
              <a:rPr lang="ru-RU" dirty="0"/>
              <a:t>•Неправильное использование системных ресурсов.</a:t>
            </a:r>
          </a:p>
          <a:p>
            <a:pPr algn="just"/>
            <a:r>
              <a:rPr lang="ru-RU" dirty="0"/>
              <a:t>•Непредусмотренные комбинации пользовательских данных.</a:t>
            </a:r>
          </a:p>
          <a:p>
            <a:pPr algn="just"/>
            <a:r>
              <a:rPr lang="ru-RU" dirty="0"/>
              <a:t>•Проблемы с совместимостью окружения.</a:t>
            </a:r>
          </a:p>
          <a:p>
            <a:pPr algn="just"/>
            <a:r>
              <a:rPr lang="ru-RU" dirty="0"/>
              <a:t>•Непредусмотренные сценарии использования.</a:t>
            </a:r>
          </a:p>
          <a:p>
            <a:pPr algn="just"/>
            <a:r>
              <a:rPr lang="ru-RU" dirty="0"/>
              <a:t>•Несоответствие с функциональными требованиями.</a:t>
            </a:r>
          </a:p>
          <a:p>
            <a:pPr algn="just"/>
            <a:r>
              <a:rPr lang="ru-RU" dirty="0"/>
              <a:t>•Плохое удобство использования</a:t>
            </a:r>
            <a:r>
              <a:rPr lang="ru-RU" dirty="0" smtClean="0"/>
              <a:t>.</a:t>
            </a:r>
          </a:p>
          <a:p>
            <a:pPr algn="just"/>
            <a:r>
              <a:rPr lang="ru-RU" dirty="0"/>
              <a:t>Системное тестирование выполняется методом «Черного ящика», т.к. проверяемое множество является «внешними» сущностями, которые не требуют взаимодействия с внутренним устройством программы. Также выполнять его рекомендуется в окружении, максимально приближенном к окружению конечного пользователя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9" name="Picture 2" descr="https://lh4.googleusercontent.com/proxy/blHLF-oA-_tE4h6rOQKs2Wm1gC-IcQDqEC9SmsOygUwsl4YbddUyAqIxfTfK-WCuxoe1eyUG4MHP2Xea4T-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174" y="3023963"/>
            <a:ext cx="3291327" cy="329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40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3700</TotalTime>
  <Words>1622</Words>
  <Application>Microsoft Office PowerPoint</Application>
  <PresentationFormat>Широкоэкранный</PresentationFormat>
  <Paragraphs>260</Paragraphs>
  <Slides>26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2" baseType="lpstr">
      <vt:lpstr>-apple-system</vt:lpstr>
      <vt:lpstr>Arial</vt:lpstr>
      <vt:lpstr>Calibri</vt:lpstr>
      <vt:lpstr>Calibri Light</vt:lpstr>
      <vt:lpstr>Open 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472</cp:revision>
  <dcterms:created xsi:type="dcterms:W3CDTF">2018-10-31T17:08:02Z</dcterms:created>
  <dcterms:modified xsi:type="dcterms:W3CDTF">2024-12-15T18:41:23Z</dcterms:modified>
</cp:coreProperties>
</file>